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33" r:id="rId3"/>
    <p:sldId id="330" r:id="rId4"/>
    <p:sldId id="334" r:id="rId5"/>
    <p:sldId id="335" r:id="rId6"/>
    <p:sldId id="336" r:id="rId7"/>
    <p:sldId id="328" r:id="rId8"/>
    <p:sldId id="277" r:id="rId9"/>
    <p:sldId id="327" r:id="rId10"/>
    <p:sldId id="278" r:id="rId11"/>
    <p:sldId id="279" r:id="rId12"/>
    <p:sldId id="257"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302" r:id="rId30"/>
    <p:sldId id="303" r:id="rId31"/>
    <p:sldId id="304" r:id="rId32"/>
    <p:sldId id="305" r:id="rId33"/>
    <p:sldId id="306" r:id="rId34"/>
    <p:sldId id="307" r:id="rId35"/>
    <p:sldId id="300" r:id="rId36"/>
    <p:sldId id="301" r:id="rId37"/>
    <p:sldId id="329" r:id="rId38"/>
    <p:sldId id="332" r:id="rId39"/>
  </p:sldIdLst>
  <p:sldSz cx="9144000" cy="6858000" type="screen4x3"/>
  <p:notesSz cx="6858000" cy="9144000"/>
  <p:defaultTextStyle>
    <a:defPPr>
      <a:defRPr lang="es-E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9" autoAdjust="0"/>
    <p:restoredTop sz="94553" autoAdjust="0"/>
  </p:normalViewPr>
  <p:slideViewPr>
    <p:cSldViewPr>
      <p:cViewPr varScale="1">
        <p:scale>
          <a:sx n="70" d="100"/>
          <a:sy n="70" d="100"/>
        </p:scale>
        <p:origin x="-516" y="-90"/>
      </p:cViewPr>
      <p:guideLst>
        <p:guide orient="horz" pos="89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s-E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s-E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s-E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674DAF5B-2749-4748-85B6-8A4B9979F939}"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88DD89E-E5B3-499C-9F26-6B3A8490461C}" type="slidenum">
              <a:rPr lang="es-ES"/>
              <a:pPr/>
              <a:t>‹Nº›</a:t>
            </a:fld>
            <a:endParaRPr lang="es-E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6DC865D-843A-4971-AEFF-9DF530722183}" type="slidenum">
              <a:rPr lang="es-ES"/>
              <a:pPr/>
              <a:t>‹Nº›</a:t>
            </a:fld>
            <a:endParaRPr lang="es-E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8226B17-30B9-4146-A3BA-41E98E35EEEE}" type="slidenum">
              <a:rPr lang="es-ES"/>
              <a:pPr/>
              <a:t>‹Nº›</a:t>
            </a:fld>
            <a:endParaRPr lang="es-E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27AA69A-6A98-4BFD-8261-53D66844ABCC}" type="slidenum">
              <a:rPr lang="es-ES"/>
              <a:pPr/>
              <a:t>‹Nº›</a:t>
            </a:fld>
            <a:endParaRPr lang="es-E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1585B3F-D6C5-4EC3-B79F-08B3E64CAAD6}" type="slidenum">
              <a:rPr lang="es-ES"/>
              <a:pPr/>
              <a:t>‹Nº›</a:t>
            </a:fld>
            <a:endParaRPr lang="es-E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3724A7C-7942-4D11-BB97-02DF3F562720}" type="slidenum">
              <a:rPr lang="es-ES"/>
              <a:pPr/>
              <a:t>‹Nº›</a:t>
            </a:fld>
            <a:endParaRPr lang="es-E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7DCE1EEE-709B-47F2-9B28-F531FE8E356E}" type="slidenum">
              <a:rPr lang="es-ES"/>
              <a:pPr/>
              <a:t>‹Nº›</a:t>
            </a:fld>
            <a:endParaRPr lang="es-E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9CD1475-94E3-491C-A59A-A47500489C98}" type="slidenum">
              <a:rPr lang="es-ES"/>
              <a:pPr/>
              <a:t>‹Nº›</a:t>
            </a:fld>
            <a:endParaRPr lang="es-E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384CEE56-120E-48A4-88D1-9182779B7C3F}" type="slidenum">
              <a:rPr lang="es-ES"/>
              <a:pPr/>
              <a:t>‹Nº›</a:t>
            </a:fld>
            <a:endParaRPr lang="es-E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DDF1B2E-4E56-4204-A7F8-4BF86422E024}" type="slidenum">
              <a:rPr lang="es-ES"/>
              <a:pPr/>
              <a:t>‹Nº›</a:t>
            </a:fld>
            <a:endParaRPr lang="es-E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7AD5935-9F4B-4AEF-A165-262915BA983B}" type="slidenum">
              <a:rPr lang="es-ES"/>
              <a:pPr/>
              <a:t>‹Nº›</a:t>
            </a:fld>
            <a:endParaRPr lang="es-E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09F45FA7-4648-43B3-B9BC-C9323F9FF5AC}"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random/>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2" name="Picture 4" descr="logochico"/>
          <p:cNvPicPr>
            <a:picLocks noChangeAspect="1" noChangeArrowheads="1"/>
          </p:cNvPicPr>
          <p:nvPr/>
        </p:nvPicPr>
        <p:blipFill>
          <a:blip r:embed="rId2" cstate="print"/>
          <a:srcRect/>
          <a:stretch>
            <a:fillRect/>
          </a:stretch>
        </p:blipFill>
        <p:spPr bwMode="auto">
          <a:xfrm>
            <a:off x="1646238" y="301625"/>
            <a:ext cx="5826125" cy="5602288"/>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390900" y="938213"/>
            <a:ext cx="2362200" cy="762000"/>
          </a:xfrm>
          <a:prstGeom prst="rect">
            <a:avLst/>
          </a:prstGeom>
          <a:noFill/>
          <a:ln w="9525">
            <a:noFill/>
            <a:miter lim="800000"/>
            <a:headEnd/>
            <a:tailEnd/>
          </a:ln>
        </p:spPr>
        <p:txBody>
          <a:bodyPr anchor="ctr"/>
          <a:lstStyle/>
          <a:p>
            <a:pPr algn="ctr"/>
            <a:r>
              <a:rPr lang="es-ES_tradnl" sz="2200">
                <a:solidFill>
                  <a:schemeClr val="tx2"/>
                </a:solidFill>
              </a:rPr>
              <a:t>DONANTES</a:t>
            </a:r>
            <a:endParaRPr lang="es-ES" sz="2200">
              <a:solidFill>
                <a:schemeClr val="tx2"/>
              </a:solidFill>
            </a:endParaRPr>
          </a:p>
        </p:txBody>
      </p:sp>
      <p:sp>
        <p:nvSpPr>
          <p:cNvPr id="24579" name="Rectangle 3"/>
          <p:cNvSpPr>
            <a:spLocks noChangeArrowheads="1"/>
          </p:cNvSpPr>
          <p:nvPr/>
        </p:nvSpPr>
        <p:spPr bwMode="auto">
          <a:xfrm>
            <a:off x="685800" y="2438400"/>
            <a:ext cx="7772400" cy="3429000"/>
          </a:xfrm>
          <a:prstGeom prst="rect">
            <a:avLst/>
          </a:prstGeom>
          <a:noFill/>
          <a:ln w="9525">
            <a:noFill/>
            <a:miter lim="800000"/>
            <a:headEnd/>
            <a:tailEnd/>
          </a:ln>
          <a:effectLst/>
        </p:spPr>
        <p:txBody>
          <a:bodyPr/>
          <a:lstStyle/>
          <a:p>
            <a:pPr marL="342900" indent="-342900">
              <a:spcBef>
                <a:spcPct val="20000"/>
              </a:spcBef>
              <a:buFontTx/>
              <a:buChar char="•"/>
            </a:pPr>
            <a:r>
              <a:rPr lang="es-ES_tradnl" sz="2000">
                <a:solidFill>
                  <a:srgbClr val="9999FF"/>
                </a:solidFill>
              </a:rPr>
              <a:t>Donantes Vivos</a:t>
            </a:r>
            <a:r>
              <a:rPr lang="es-ES_tradnl" sz="2000"/>
              <a:t>                                  				.RELACIONADOS                                                                           	.NO RELACIONADOS</a:t>
            </a:r>
          </a:p>
          <a:p>
            <a:pPr marL="342900" indent="-342900">
              <a:spcBef>
                <a:spcPct val="20000"/>
              </a:spcBef>
              <a:buFontTx/>
              <a:buChar char="•"/>
            </a:pPr>
            <a:endParaRPr lang="es-ES_tradnl" sz="2000"/>
          </a:p>
          <a:p>
            <a:pPr marL="342900" indent="-342900">
              <a:spcBef>
                <a:spcPct val="20000"/>
              </a:spcBef>
              <a:buFontTx/>
              <a:buChar char="•"/>
            </a:pPr>
            <a:r>
              <a:rPr lang="es-ES_tradnl" sz="2000">
                <a:solidFill>
                  <a:srgbClr val="9999FF"/>
                </a:solidFill>
              </a:rPr>
              <a:t>Donantes Cadavéricos</a:t>
            </a:r>
          </a:p>
          <a:p>
            <a:pPr marL="342900" indent="-342900">
              <a:spcBef>
                <a:spcPct val="20000"/>
              </a:spcBef>
            </a:pPr>
            <a:r>
              <a:rPr lang="es-ES_tradnl" sz="2000"/>
              <a:t>		.CORAZÓN BATIENTE (MUERTE ENCEFÁLICA)</a:t>
            </a:r>
          </a:p>
          <a:p>
            <a:pPr marL="342900" indent="-342900">
              <a:spcBef>
                <a:spcPct val="20000"/>
              </a:spcBef>
            </a:pPr>
            <a:r>
              <a:rPr lang="es-ES_tradnl" sz="2000"/>
              <a:t>		.CORAZÓN PARADO</a:t>
            </a:r>
            <a:endParaRPr lang="es-ES" sz="2000"/>
          </a:p>
        </p:txBody>
      </p:sp>
      <p:grpSp>
        <p:nvGrpSpPr>
          <p:cNvPr id="24582" name="Group 6"/>
          <p:cNvGrpSpPr>
            <a:grpSpLocks/>
          </p:cNvGrpSpPr>
          <p:nvPr/>
        </p:nvGrpSpPr>
        <p:grpSpPr bwMode="auto">
          <a:xfrm>
            <a:off x="-38100" y="76200"/>
            <a:ext cx="9191625" cy="906463"/>
            <a:chOff x="-24" y="48"/>
            <a:chExt cx="5790" cy="571"/>
          </a:xfrm>
        </p:grpSpPr>
        <p:pic>
          <p:nvPicPr>
            <p:cNvPr id="24583" name="Picture 7"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4584" name="Text Box 8"/>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4585" name="Line 9"/>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4586" name="Text Box 10"/>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4587" name="Picture 11"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438400" y="960438"/>
            <a:ext cx="4267200" cy="685800"/>
          </a:xfrm>
          <a:prstGeom prst="rect">
            <a:avLst/>
          </a:prstGeom>
          <a:noFill/>
          <a:ln w="9525">
            <a:noFill/>
            <a:miter lim="800000"/>
            <a:headEnd/>
            <a:tailEnd/>
          </a:ln>
        </p:spPr>
        <p:txBody>
          <a:bodyPr anchor="ctr"/>
          <a:lstStyle/>
          <a:p>
            <a:pPr algn="ctr"/>
            <a:r>
              <a:rPr lang="es-ES_tradnl" sz="2200" dirty="0">
                <a:solidFill>
                  <a:schemeClr val="tx2"/>
                </a:solidFill>
              </a:rPr>
              <a:t>DONANTES </a:t>
            </a:r>
            <a:r>
              <a:rPr lang="es-ES_tradnl" sz="2200" dirty="0" smtClean="0">
                <a:solidFill>
                  <a:schemeClr val="tx2"/>
                </a:solidFill>
              </a:rPr>
              <a:t>CADAVÉRICOS</a:t>
            </a:r>
            <a:endParaRPr lang="es-ES" sz="2200" dirty="0">
              <a:solidFill>
                <a:schemeClr val="tx2"/>
              </a:solidFill>
            </a:endParaRPr>
          </a:p>
        </p:txBody>
      </p:sp>
      <p:sp>
        <p:nvSpPr>
          <p:cNvPr id="25603" name="Rectangle 3"/>
          <p:cNvSpPr>
            <a:spLocks noChangeArrowheads="1"/>
          </p:cNvSpPr>
          <p:nvPr/>
        </p:nvSpPr>
        <p:spPr bwMode="auto">
          <a:xfrm>
            <a:off x="762000" y="2286000"/>
            <a:ext cx="5791200" cy="3124200"/>
          </a:xfrm>
          <a:prstGeom prst="rect">
            <a:avLst/>
          </a:prstGeom>
          <a:noFill/>
          <a:ln w="9525">
            <a:noFill/>
            <a:miter lim="800000"/>
            <a:headEnd/>
            <a:tailEnd/>
          </a:ln>
          <a:effectLst/>
        </p:spPr>
        <p:txBody>
          <a:bodyPr/>
          <a:lstStyle/>
          <a:p>
            <a:pPr marL="342900" indent="-342900">
              <a:spcBef>
                <a:spcPct val="20000"/>
              </a:spcBef>
              <a:buFontTx/>
              <a:buChar char="•"/>
            </a:pPr>
            <a:r>
              <a:rPr lang="es-ES_tradnl" sz="2000">
                <a:solidFill>
                  <a:srgbClr val="9999FF"/>
                </a:solidFill>
              </a:rPr>
              <a:t>Donantes a Corazón Batiente</a:t>
            </a:r>
          </a:p>
          <a:p>
            <a:pPr marL="342900" indent="-342900">
              <a:spcBef>
                <a:spcPct val="20000"/>
              </a:spcBef>
            </a:pPr>
            <a:r>
              <a:rPr lang="es-ES_tradnl" sz="2000"/>
              <a:t>		      </a:t>
            </a:r>
          </a:p>
          <a:p>
            <a:pPr marL="342900" indent="-342900">
              <a:spcBef>
                <a:spcPct val="20000"/>
              </a:spcBef>
            </a:pPr>
            <a:r>
              <a:rPr lang="es-ES_tradnl" sz="2000"/>
              <a:t>         </a:t>
            </a:r>
            <a:r>
              <a:rPr lang="es-ES_tradnl" sz="2000">
                <a:solidFill>
                  <a:schemeClr val="tx2"/>
                </a:solidFill>
              </a:rPr>
              <a:t>ORGANOS y TEJIDOS</a:t>
            </a:r>
          </a:p>
          <a:p>
            <a:pPr marL="342900" indent="-342900">
              <a:spcBef>
                <a:spcPct val="20000"/>
              </a:spcBef>
              <a:buFontTx/>
              <a:buChar char="•"/>
            </a:pPr>
            <a:r>
              <a:rPr lang="es-ES_tradnl" sz="2000">
                <a:solidFill>
                  <a:srgbClr val="9999FF"/>
                </a:solidFill>
              </a:rPr>
              <a:t>Donantes a Corazón Parado</a:t>
            </a:r>
          </a:p>
          <a:p>
            <a:pPr marL="342900" indent="-342900">
              <a:spcBef>
                <a:spcPct val="20000"/>
              </a:spcBef>
            </a:pPr>
            <a:r>
              <a:rPr lang="es-ES_tradnl" sz="2000"/>
              <a:t>       </a:t>
            </a:r>
          </a:p>
          <a:p>
            <a:pPr marL="342900" indent="-342900">
              <a:spcBef>
                <a:spcPct val="20000"/>
              </a:spcBef>
            </a:pPr>
            <a:r>
              <a:rPr lang="es-ES_tradnl" sz="2000"/>
              <a:t>			   </a:t>
            </a:r>
            <a:r>
              <a:rPr lang="es-ES_tradnl" sz="2000">
                <a:solidFill>
                  <a:schemeClr val="tx2"/>
                </a:solidFill>
              </a:rPr>
              <a:t>TEJIDOS</a:t>
            </a:r>
            <a:endParaRPr lang="es-ES" sz="2000">
              <a:solidFill>
                <a:schemeClr val="tx2"/>
              </a:solidFill>
            </a:endParaRPr>
          </a:p>
        </p:txBody>
      </p:sp>
      <p:sp>
        <p:nvSpPr>
          <p:cNvPr id="25604" name="AutoShape 4"/>
          <p:cNvSpPr>
            <a:spLocks noChangeArrowheads="1"/>
          </p:cNvSpPr>
          <p:nvPr/>
        </p:nvSpPr>
        <p:spPr bwMode="auto">
          <a:xfrm>
            <a:off x="2857500" y="2667000"/>
            <a:ext cx="190500" cy="381000"/>
          </a:xfrm>
          <a:prstGeom prst="downArrow">
            <a:avLst>
              <a:gd name="adj1" fmla="val 50000"/>
              <a:gd name="adj2" fmla="val 50000"/>
            </a:avLst>
          </a:prstGeom>
          <a:solidFill>
            <a:srgbClr val="FF9900"/>
          </a:solidFill>
          <a:ln w="9525">
            <a:solidFill>
              <a:srgbClr val="FF9900"/>
            </a:solidFill>
            <a:miter lim="800000"/>
            <a:headEnd/>
            <a:tailEnd/>
          </a:ln>
          <a:effectLst/>
        </p:spPr>
        <p:txBody>
          <a:bodyPr wrap="none" anchor="ctr"/>
          <a:lstStyle/>
          <a:p>
            <a:endParaRPr lang="es-AR"/>
          </a:p>
        </p:txBody>
      </p:sp>
      <p:sp>
        <p:nvSpPr>
          <p:cNvPr id="25605" name="Text Box 5"/>
          <p:cNvSpPr txBox="1">
            <a:spLocks noChangeArrowheads="1"/>
          </p:cNvSpPr>
          <p:nvPr/>
        </p:nvSpPr>
        <p:spPr bwMode="auto">
          <a:xfrm>
            <a:off x="3905250" y="4121150"/>
            <a:ext cx="2590800" cy="396875"/>
          </a:xfrm>
          <a:prstGeom prst="rect">
            <a:avLst/>
          </a:prstGeom>
          <a:noFill/>
          <a:ln w="9525">
            <a:noFill/>
            <a:miter lim="800000"/>
            <a:headEnd/>
            <a:tailEnd/>
          </a:ln>
          <a:effectLst/>
        </p:spPr>
        <p:txBody>
          <a:bodyPr>
            <a:spAutoFit/>
          </a:bodyPr>
          <a:lstStyle/>
          <a:p>
            <a:pPr eaLnBrk="0" hangingPunct="0">
              <a:spcBef>
                <a:spcPct val="50000"/>
              </a:spcBef>
            </a:pPr>
            <a:r>
              <a:rPr lang="es-ES_tradnl" sz="2000"/>
              <a:t> y ORGANOS</a:t>
            </a:r>
          </a:p>
        </p:txBody>
      </p:sp>
      <p:sp>
        <p:nvSpPr>
          <p:cNvPr id="25606" name="AutoShape 6"/>
          <p:cNvSpPr>
            <a:spLocks noChangeArrowheads="1"/>
          </p:cNvSpPr>
          <p:nvPr/>
        </p:nvSpPr>
        <p:spPr bwMode="auto">
          <a:xfrm>
            <a:off x="2844800" y="3733800"/>
            <a:ext cx="190500" cy="381000"/>
          </a:xfrm>
          <a:prstGeom prst="downArrow">
            <a:avLst>
              <a:gd name="adj1" fmla="val 50000"/>
              <a:gd name="adj2" fmla="val 50000"/>
            </a:avLst>
          </a:prstGeom>
          <a:solidFill>
            <a:srgbClr val="FF9900"/>
          </a:solidFill>
          <a:ln w="9525">
            <a:solidFill>
              <a:srgbClr val="FF9900"/>
            </a:solidFill>
            <a:miter lim="800000"/>
            <a:headEnd/>
            <a:tailEnd/>
          </a:ln>
          <a:effectLst/>
        </p:spPr>
        <p:txBody>
          <a:bodyPr wrap="none" anchor="ctr"/>
          <a:lstStyle/>
          <a:p>
            <a:endParaRPr lang="es-AR"/>
          </a:p>
        </p:txBody>
      </p:sp>
      <p:grpSp>
        <p:nvGrpSpPr>
          <p:cNvPr id="25609" name="Group 9"/>
          <p:cNvGrpSpPr>
            <a:grpSpLocks/>
          </p:cNvGrpSpPr>
          <p:nvPr/>
        </p:nvGrpSpPr>
        <p:grpSpPr bwMode="auto">
          <a:xfrm>
            <a:off x="-38100" y="76200"/>
            <a:ext cx="9191625" cy="906463"/>
            <a:chOff x="-24" y="48"/>
            <a:chExt cx="5790" cy="571"/>
          </a:xfrm>
        </p:grpSpPr>
        <p:pic>
          <p:nvPicPr>
            <p:cNvPr id="25610" name="Picture 10"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5611" name="Text Box 11"/>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5612" name="Line 12"/>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5613" name="Text Box 13"/>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5614" name="Picture 14"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01675"/>
            <a:ext cx="8229600" cy="1143000"/>
          </a:xfrm>
        </p:spPr>
        <p:txBody>
          <a:bodyPr/>
          <a:lstStyle/>
          <a:p>
            <a:r>
              <a:rPr lang="es-ES_tradnl" sz="2000" b="1"/>
              <a:t>EVALUACIÓN DEL POTENCIAL DONANTE</a:t>
            </a:r>
            <a:endParaRPr lang="es-ES" sz="2000" b="1"/>
          </a:p>
        </p:txBody>
      </p:sp>
      <p:sp>
        <p:nvSpPr>
          <p:cNvPr id="3075" name="Rectangle 3"/>
          <p:cNvSpPr>
            <a:spLocks noGrp="1" noChangeArrowheads="1"/>
          </p:cNvSpPr>
          <p:nvPr>
            <p:ph type="body" idx="1"/>
          </p:nvPr>
        </p:nvSpPr>
        <p:spPr>
          <a:xfrm>
            <a:off x="457200" y="2071688"/>
            <a:ext cx="8229600" cy="4525962"/>
          </a:xfrm>
        </p:spPr>
        <p:txBody>
          <a:bodyPr/>
          <a:lstStyle/>
          <a:p>
            <a:r>
              <a:rPr lang="es-ES_tradnl" sz="2000" b="1">
                <a:solidFill>
                  <a:srgbClr val="9999FF"/>
                </a:solidFill>
              </a:rPr>
              <a:t>Historia Clínica</a:t>
            </a:r>
          </a:p>
          <a:p>
            <a:pPr>
              <a:buFontTx/>
              <a:buNone/>
            </a:pPr>
            <a:r>
              <a:rPr lang="es-ES_tradnl" sz="2000" b="1"/>
              <a:t>                              Causa precisa de muerte</a:t>
            </a:r>
          </a:p>
          <a:p>
            <a:pPr>
              <a:buFontTx/>
              <a:buNone/>
            </a:pPr>
            <a:r>
              <a:rPr lang="es-ES_tradnl" sz="2000" b="1"/>
              <a:t>                              Antecedentes</a:t>
            </a:r>
          </a:p>
          <a:p>
            <a:pPr>
              <a:buFontTx/>
              <a:buNone/>
            </a:pPr>
            <a:r>
              <a:rPr lang="es-ES_tradnl" sz="2000" b="1"/>
              <a:t>                              Internación  Actual</a:t>
            </a:r>
          </a:p>
          <a:p>
            <a:pPr>
              <a:buFontTx/>
              <a:buNone/>
            </a:pPr>
            <a:r>
              <a:rPr lang="es-ES_tradnl" sz="2000" b="1"/>
              <a:t>                              Examen Físico</a:t>
            </a:r>
          </a:p>
          <a:p>
            <a:r>
              <a:rPr lang="es-ES_tradnl" sz="2000" b="1">
                <a:solidFill>
                  <a:srgbClr val="9999FF"/>
                </a:solidFill>
              </a:rPr>
              <a:t>Laboratorio</a:t>
            </a:r>
          </a:p>
          <a:p>
            <a:r>
              <a:rPr lang="es-ES_tradnl" sz="2000" b="1">
                <a:solidFill>
                  <a:srgbClr val="9999FF"/>
                </a:solidFill>
              </a:rPr>
              <a:t>Exámenes complementarios</a:t>
            </a:r>
          </a:p>
          <a:p>
            <a:endParaRPr lang="es-ES" sz="2000" b="1">
              <a:solidFill>
                <a:srgbClr val="9999FF"/>
              </a:solidFill>
            </a:endParaRPr>
          </a:p>
        </p:txBody>
      </p:sp>
      <p:grpSp>
        <p:nvGrpSpPr>
          <p:cNvPr id="3076" name="Group 4"/>
          <p:cNvGrpSpPr>
            <a:grpSpLocks/>
          </p:cNvGrpSpPr>
          <p:nvPr/>
        </p:nvGrpSpPr>
        <p:grpSpPr bwMode="auto">
          <a:xfrm>
            <a:off x="-38100" y="76200"/>
            <a:ext cx="9191625" cy="906463"/>
            <a:chOff x="-24" y="48"/>
            <a:chExt cx="5790" cy="571"/>
          </a:xfrm>
        </p:grpSpPr>
        <p:pic>
          <p:nvPicPr>
            <p:cNvPr id="3077"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3078"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3079"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3080"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3081"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85800" y="2205038"/>
            <a:ext cx="7772400" cy="4114800"/>
          </a:xfrm>
        </p:spPr>
        <p:txBody>
          <a:bodyPr/>
          <a:lstStyle/>
          <a:p>
            <a:pPr marL="609600" indent="-609600">
              <a:lnSpc>
                <a:spcPct val="90000"/>
              </a:lnSpc>
              <a:spcBef>
                <a:spcPct val="50000"/>
              </a:spcBef>
              <a:buFontTx/>
              <a:buAutoNum type="arabicPeriod"/>
            </a:pPr>
            <a:r>
              <a:rPr lang="es-ES_tradnl" sz="2000" b="1">
                <a:solidFill>
                  <a:schemeClr val="tx2"/>
                </a:solidFill>
              </a:rPr>
              <a:t>Causa De Muerte Desconocida</a:t>
            </a:r>
          </a:p>
          <a:p>
            <a:pPr marL="609600" indent="-609600">
              <a:lnSpc>
                <a:spcPct val="90000"/>
              </a:lnSpc>
              <a:spcBef>
                <a:spcPct val="50000"/>
              </a:spcBef>
              <a:buFontTx/>
              <a:buAutoNum type="arabicPeriod"/>
            </a:pPr>
            <a:r>
              <a:rPr lang="es-ES_tradnl" sz="2000" b="1">
                <a:solidFill>
                  <a:schemeClr val="tx2"/>
                </a:solidFill>
              </a:rPr>
              <a:t>Neoplasias</a:t>
            </a:r>
          </a:p>
          <a:p>
            <a:pPr marL="609600" indent="-609600">
              <a:lnSpc>
                <a:spcPct val="90000"/>
              </a:lnSpc>
              <a:spcBef>
                <a:spcPct val="50000"/>
              </a:spcBef>
              <a:buFontTx/>
              <a:buAutoNum type="arabicPeriod"/>
            </a:pPr>
            <a:r>
              <a:rPr lang="es-ES_tradnl" sz="2000" b="1">
                <a:solidFill>
                  <a:schemeClr val="tx2"/>
                </a:solidFill>
              </a:rPr>
              <a:t>Infecciones</a:t>
            </a:r>
          </a:p>
          <a:p>
            <a:pPr marL="609600" indent="-609600">
              <a:lnSpc>
                <a:spcPct val="90000"/>
              </a:lnSpc>
              <a:spcBef>
                <a:spcPct val="50000"/>
              </a:spcBef>
              <a:buFontTx/>
              <a:buAutoNum type="arabicPeriod"/>
            </a:pPr>
            <a:r>
              <a:rPr lang="es-ES_tradnl" sz="2000" b="1">
                <a:solidFill>
                  <a:schemeClr val="tx2"/>
                </a:solidFill>
              </a:rPr>
              <a:t>Enfermedades De Etiología No Determinada Con Repercusión Sistémica</a:t>
            </a:r>
          </a:p>
          <a:p>
            <a:pPr marL="609600" indent="-609600">
              <a:lnSpc>
                <a:spcPct val="90000"/>
              </a:lnSpc>
              <a:spcBef>
                <a:spcPct val="50000"/>
              </a:spcBef>
              <a:buFontTx/>
              <a:buAutoNum type="arabicPeriod"/>
            </a:pPr>
            <a:r>
              <a:rPr lang="es-ES_tradnl" sz="2000" b="1">
                <a:solidFill>
                  <a:schemeClr val="tx2"/>
                </a:solidFill>
              </a:rPr>
              <a:t>Otras Patologías</a:t>
            </a:r>
          </a:p>
          <a:p>
            <a:pPr marL="609600" indent="-609600">
              <a:lnSpc>
                <a:spcPct val="90000"/>
              </a:lnSpc>
              <a:spcBef>
                <a:spcPct val="50000"/>
              </a:spcBef>
              <a:buFontTx/>
              <a:buAutoNum type="arabicPeriod"/>
            </a:pPr>
            <a:r>
              <a:rPr lang="es-ES_tradnl" sz="2000" b="1">
                <a:solidFill>
                  <a:schemeClr val="tx2"/>
                </a:solidFill>
              </a:rPr>
              <a:t>Antecedentes De Interacción Siquiátrica</a:t>
            </a:r>
          </a:p>
          <a:p>
            <a:pPr marL="609600" indent="-609600">
              <a:lnSpc>
                <a:spcPct val="90000"/>
              </a:lnSpc>
              <a:spcBef>
                <a:spcPct val="50000"/>
              </a:spcBef>
              <a:buFontTx/>
              <a:buAutoNum type="arabicPeriod"/>
            </a:pPr>
            <a:r>
              <a:rPr lang="es-ES_tradnl" sz="2000" b="1">
                <a:solidFill>
                  <a:schemeClr val="tx2"/>
                </a:solidFill>
              </a:rPr>
              <a:t>Embarazo</a:t>
            </a:r>
            <a:endParaRPr lang="es-ES" sz="2000" b="1">
              <a:solidFill>
                <a:schemeClr val="tx2"/>
              </a:solidFill>
            </a:endParaRPr>
          </a:p>
        </p:txBody>
      </p:sp>
      <p:sp>
        <p:nvSpPr>
          <p:cNvPr id="7171" name="Rectangle 3"/>
          <p:cNvSpPr>
            <a:spLocks noChangeArrowheads="1"/>
          </p:cNvSpPr>
          <p:nvPr/>
        </p:nvSpPr>
        <p:spPr bwMode="auto">
          <a:xfrm>
            <a:off x="749300" y="887413"/>
            <a:ext cx="7772400" cy="1143000"/>
          </a:xfrm>
          <a:prstGeom prst="rect">
            <a:avLst/>
          </a:prstGeom>
          <a:noFill/>
          <a:ln w="9525">
            <a:noFill/>
            <a:miter lim="800000"/>
            <a:headEnd/>
            <a:tailEnd/>
          </a:ln>
          <a:effectLst/>
        </p:spPr>
        <p:txBody>
          <a:bodyPr anchor="ctr"/>
          <a:lstStyle/>
          <a:p>
            <a:pPr algn="ctr"/>
            <a:r>
              <a:rPr lang="es-ES_tradnl" sz="2200">
                <a:solidFill>
                  <a:schemeClr val="tx2"/>
                </a:solidFill>
              </a:rPr>
              <a:t>CRITERIOS GENERALES DE EXCLUSIÓN DEL POTENCIAL DONANTE  DE ÓRGANOS Y TEJIDOS</a:t>
            </a:r>
            <a:endParaRPr lang="es-ES" sz="2200">
              <a:solidFill>
                <a:schemeClr val="tx2"/>
              </a:solidFill>
            </a:endParaRPr>
          </a:p>
        </p:txBody>
      </p:sp>
      <p:grpSp>
        <p:nvGrpSpPr>
          <p:cNvPr id="7172" name="Group 4"/>
          <p:cNvGrpSpPr>
            <a:grpSpLocks/>
          </p:cNvGrpSpPr>
          <p:nvPr/>
        </p:nvGrpSpPr>
        <p:grpSpPr bwMode="auto">
          <a:xfrm>
            <a:off x="-38100" y="76200"/>
            <a:ext cx="9191625" cy="906463"/>
            <a:chOff x="-24" y="48"/>
            <a:chExt cx="5790" cy="571"/>
          </a:xfrm>
        </p:grpSpPr>
        <p:pic>
          <p:nvPicPr>
            <p:cNvPr id="7173"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7174"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7175"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7176"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7177"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46125"/>
            <a:ext cx="8229600" cy="1143000"/>
          </a:xfrm>
        </p:spPr>
        <p:txBody>
          <a:bodyPr/>
          <a:lstStyle/>
          <a:p>
            <a:r>
              <a:rPr lang="es-ES_tradnl" sz="2200" b="1"/>
              <a:t>NEOPLASIAS</a:t>
            </a:r>
            <a:endParaRPr lang="es-ES" sz="2200" b="1"/>
          </a:p>
        </p:txBody>
      </p:sp>
      <p:sp>
        <p:nvSpPr>
          <p:cNvPr id="8195" name="Rectangle 3"/>
          <p:cNvSpPr>
            <a:spLocks noGrp="1" noChangeArrowheads="1"/>
          </p:cNvSpPr>
          <p:nvPr>
            <p:ph type="body" idx="1"/>
          </p:nvPr>
        </p:nvSpPr>
        <p:spPr>
          <a:xfrm>
            <a:off x="457200" y="2071688"/>
            <a:ext cx="8229600" cy="2797175"/>
          </a:xfrm>
        </p:spPr>
        <p:txBody>
          <a:bodyPr/>
          <a:lstStyle/>
          <a:p>
            <a:pPr>
              <a:buFontTx/>
              <a:buNone/>
            </a:pPr>
            <a:r>
              <a:rPr lang="es-ES_tradnl" sz="2000" b="1"/>
              <a:t>A excepción de:</a:t>
            </a:r>
          </a:p>
          <a:p>
            <a:r>
              <a:rPr lang="es-ES_tradnl" sz="2000" b="1">
                <a:solidFill>
                  <a:schemeClr val="tx2"/>
                </a:solidFill>
              </a:rPr>
              <a:t>Carcinoma basocelular de piel</a:t>
            </a:r>
          </a:p>
          <a:p>
            <a:endParaRPr lang="es-ES_tradnl" sz="2000" b="1">
              <a:solidFill>
                <a:schemeClr val="tx2"/>
              </a:solidFill>
            </a:endParaRPr>
          </a:p>
          <a:p>
            <a:r>
              <a:rPr lang="es-ES_tradnl" sz="2000" b="1">
                <a:solidFill>
                  <a:schemeClr val="tx2"/>
                </a:solidFill>
              </a:rPr>
              <a:t>Carcinoma in situ de cuello uterino</a:t>
            </a:r>
          </a:p>
          <a:p>
            <a:endParaRPr lang="es-ES_tradnl" sz="2000" b="1">
              <a:solidFill>
                <a:schemeClr val="tx2"/>
              </a:solidFill>
            </a:endParaRPr>
          </a:p>
          <a:p>
            <a:r>
              <a:rPr lang="es-ES_tradnl" sz="2000" b="1">
                <a:solidFill>
                  <a:schemeClr val="tx2"/>
                </a:solidFill>
              </a:rPr>
              <a:t>Tumores primitivos de S.N.C. </a:t>
            </a:r>
          </a:p>
          <a:p>
            <a:pPr>
              <a:buFontTx/>
              <a:buNone/>
            </a:pPr>
            <a:r>
              <a:rPr lang="es-ES_tradnl" sz="2000" b="1"/>
              <a:t>(sin cirugía deriv. y con informe de anatomía patol.)</a:t>
            </a:r>
            <a:endParaRPr lang="es-ES" sz="2000" b="1"/>
          </a:p>
        </p:txBody>
      </p:sp>
      <p:grpSp>
        <p:nvGrpSpPr>
          <p:cNvPr id="8196" name="Group 4"/>
          <p:cNvGrpSpPr>
            <a:grpSpLocks/>
          </p:cNvGrpSpPr>
          <p:nvPr/>
        </p:nvGrpSpPr>
        <p:grpSpPr bwMode="auto">
          <a:xfrm>
            <a:off x="-38100" y="76200"/>
            <a:ext cx="9191625" cy="906463"/>
            <a:chOff x="-24" y="48"/>
            <a:chExt cx="5790" cy="571"/>
          </a:xfrm>
        </p:grpSpPr>
        <p:pic>
          <p:nvPicPr>
            <p:cNvPr id="8197"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8198"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8199"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8200"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8201"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20725"/>
            <a:ext cx="8229600" cy="1143000"/>
          </a:xfrm>
        </p:spPr>
        <p:txBody>
          <a:bodyPr/>
          <a:lstStyle/>
          <a:p>
            <a:r>
              <a:rPr lang="es-ES_tradnl" sz="2200" b="1"/>
              <a:t> INFECCIONES</a:t>
            </a:r>
            <a:endParaRPr lang="es-ES" sz="2200" b="1"/>
          </a:p>
        </p:txBody>
      </p:sp>
      <p:sp>
        <p:nvSpPr>
          <p:cNvPr id="9219" name="Rectangle 3"/>
          <p:cNvSpPr>
            <a:spLocks noGrp="1" noChangeArrowheads="1"/>
          </p:cNvSpPr>
          <p:nvPr>
            <p:ph type="body" idx="1"/>
          </p:nvPr>
        </p:nvSpPr>
        <p:spPr>
          <a:xfrm>
            <a:off x="457200" y="1855788"/>
            <a:ext cx="8229600" cy="4525962"/>
          </a:xfrm>
        </p:spPr>
        <p:txBody>
          <a:bodyPr/>
          <a:lstStyle/>
          <a:p>
            <a:r>
              <a:rPr lang="es-ES_tradnl" sz="2000" b="1"/>
              <a:t>Tuberculosis activa</a:t>
            </a:r>
          </a:p>
          <a:p>
            <a:r>
              <a:rPr lang="es-ES_tradnl" sz="2000" b="1"/>
              <a:t>Enfermedades virales</a:t>
            </a:r>
          </a:p>
          <a:p>
            <a:r>
              <a:rPr lang="es-ES_tradnl" sz="2000" b="1"/>
              <a:t>Micosis activas</a:t>
            </a:r>
          </a:p>
          <a:p>
            <a:r>
              <a:rPr lang="es-ES_tradnl" sz="2000" b="1"/>
              <a:t>Sepsis</a:t>
            </a:r>
          </a:p>
          <a:p>
            <a:r>
              <a:rPr lang="es-ES_tradnl" sz="2000" b="1"/>
              <a:t>Serología + HIV, HTLV I-II, Toxoplasmosis IgM (Hepatitis B y C)</a:t>
            </a:r>
          </a:p>
          <a:p>
            <a:r>
              <a:rPr lang="es-ES_tradnl" sz="2000" b="1"/>
              <a:t>Conductas de riesgo para HIV</a:t>
            </a:r>
            <a:endParaRPr lang="es-ES" sz="2000" b="1"/>
          </a:p>
        </p:txBody>
      </p:sp>
      <p:grpSp>
        <p:nvGrpSpPr>
          <p:cNvPr id="9220" name="Group 4"/>
          <p:cNvGrpSpPr>
            <a:grpSpLocks/>
          </p:cNvGrpSpPr>
          <p:nvPr/>
        </p:nvGrpSpPr>
        <p:grpSpPr bwMode="auto">
          <a:xfrm>
            <a:off x="-38100" y="76200"/>
            <a:ext cx="9191625" cy="906463"/>
            <a:chOff x="-24" y="48"/>
            <a:chExt cx="5790" cy="571"/>
          </a:xfrm>
        </p:grpSpPr>
        <p:pic>
          <p:nvPicPr>
            <p:cNvPr id="9221"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9222"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9223"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9224"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9225"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36600"/>
            <a:ext cx="7772400" cy="1143000"/>
          </a:xfrm>
        </p:spPr>
        <p:txBody>
          <a:bodyPr/>
          <a:lstStyle/>
          <a:p>
            <a:r>
              <a:rPr lang="es-ES_tradnl" sz="2200" b="1"/>
              <a:t> OTRAS PATOLOGÍAS</a:t>
            </a:r>
            <a:endParaRPr lang="es-ES" sz="2200" b="1"/>
          </a:p>
        </p:txBody>
      </p:sp>
      <p:sp>
        <p:nvSpPr>
          <p:cNvPr id="10243" name="Rectangle 3"/>
          <p:cNvSpPr>
            <a:spLocks noGrp="1" noChangeArrowheads="1"/>
          </p:cNvSpPr>
          <p:nvPr>
            <p:ph type="body" idx="1"/>
          </p:nvPr>
        </p:nvSpPr>
        <p:spPr>
          <a:xfrm>
            <a:off x="323850" y="2390775"/>
            <a:ext cx="8134350" cy="2622550"/>
          </a:xfrm>
        </p:spPr>
        <p:txBody>
          <a:bodyPr/>
          <a:lstStyle/>
          <a:p>
            <a:pPr>
              <a:buFontTx/>
              <a:buNone/>
            </a:pPr>
            <a:r>
              <a:rPr lang="es-ES_tradnl" sz="2000" b="1" dirty="0" smtClean="0"/>
              <a:t>     S</a:t>
            </a:r>
            <a:r>
              <a:rPr lang="es-ES_tradnl" sz="2000" b="1" dirty="0"/>
              <a:t>. de Reye, </a:t>
            </a:r>
            <a:r>
              <a:rPr lang="es-ES_tradnl" sz="2000" b="1" dirty="0" err="1"/>
              <a:t>Colagenopatías</a:t>
            </a:r>
            <a:r>
              <a:rPr lang="es-ES_tradnl" sz="2000" b="1" dirty="0"/>
              <a:t> con repercusión sistémica, </a:t>
            </a:r>
            <a:r>
              <a:rPr lang="es-ES_tradnl" sz="2000" b="1" dirty="0" err="1"/>
              <a:t>Encepalopatías</a:t>
            </a:r>
            <a:r>
              <a:rPr lang="es-ES_tradnl" sz="2000" b="1" dirty="0"/>
              <a:t> </a:t>
            </a:r>
            <a:r>
              <a:rPr lang="es-ES_tradnl" sz="2000" b="1" dirty="0" err="1"/>
              <a:t>espong</a:t>
            </a:r>
            <a:r>
              <a:rPr lang="es-ES_tradnl" sz="2000" b="1" dirty="0"/>
              <a:t>., </a:t>
            </a:r>
            <a:r>
              <a:rPr lang="es-ES_tradnl" sz="2000" b="1" dirty="0" err="1"/>
              <a:t>Guillain</a:t>
            </a:r>
            <a:r>
              <a:rPr lang="es-ES_tradnl" sz="2000" b="1" dirty="0"/>
              <a:t> Barre, Esclerosis lateral </a:t>
            </a:r>
            <a:r>
              <a:rPr lang="es-ES_tradnl" sz="2000" b="1" dirty="0" err="1"/>
              <a:t>amiotrófica</a:t>
            </a:r>
            <a:r>
              <a:rPr lang="es-ES_tradnl" sz="2000" b="1" dirty="0"/>
              <a:t>, Esclerosis </a:t>
            </a:r>
            <a:r>
              <a:rPr lang="es-ES_tradnl" sz="2000" b="1" dirty="0" smtClean="0"/>
              <a:t>múltiple, </a:t>
            </a:r>
            <a:r>
              <a:rPr lang="es-ES_tradnl" sz="2000" b="1" dirty="0" err="1"/>
              <a:t>Enf</a:t>
            </a:r>
            <a:r>
              <a:rPr lang="es-ES_tradnl" sz="2000" b="1" dirty="0"/>
              <a:t>.  Jacob </a:t>
            </a:r>
            <a:r>
              <a:rPr lang="es-ES_tradnl" sz="2000" b="1" dirty="0" err="1"/>
              <a:t>Creuzfeld</a:t>
            </a:r>
            <a:r>
              <a:rPr lang="es-ES_tradnl" sz="2000" b="1" dirty="0"/>
              <a:t>, Alzheimer, </a:t>
            </a:r>
            <a:r>
              <a:rPr lang="es-ES_tradnl" sz="2000" b="1" dirty="0" err="1"/>
              <a:t>Trat</a:t>
            </a:r>
            <a:r>
              <a:rPr lang="es-ES_tradnl" sz="2000" b="1" dirty="0"/>
              <a:t> con hormona de crecimiento humana, </a:t>
            </a:r>
            <a:r>
              <a:rPr lang="es-ES_tradnl" sz="2000" b="1" dirty="0" err="1"/>
              <a:t>Celuloterapia</a:t>
            </a:r>
            <a:r>
              <a:rPr lang="es-ES_tradnl" sz="2000" b="1" dirty="0"/>
              <a:t>, demencias de etiología no determinada, etc.</a:t>
            </a:r>
            <a:endParaRPr lang="es-ES" sz="2000" b="1" dirty="0"/>
          </a:p>
        </p:txBody>
      </p:sp>
      <p:grpSp>
        <p:nvGrpSpPr>
          <p:cNvPr id="10244" name="Group 4"/>
          <p:cNvGrpSpPr>
            <a:grpSpLocks/>
          </p:cNvGrpSpPr>
          <p:nvPr/>
        </p:nvGrpSpPr>
        <p:grpSpPr bwMode="auto">
          <a:xfrm>
            <a:off x="-38100" y="76200"/>
            <a:ext cx="9191625" cy="906463"/>
            <a:chOff x="-24" y="48"/>
            <a:chExt cx="5790" cy="571"/>
          </a:xfrm>
        </p:grpSpPr>
        <p:pic>
          <p:nvPicPr>
            <p:cNvPr id="10245"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0246"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0247"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0248"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0249"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30250"/>
            <a:ext cx="8229600" cy="1143000"/>
          </a:xfrm>
        </p:spPr>
        <p:txBody>
          <a:bodyPr/>
          <a:lstStyle/>
          <a:p>
            <a:r>
              <a:rPr lang="es-ES_tradnl" sz="2200" b="1"/>
              <a:t>ANTECEDENTES DE INTERNACIÓN PSIQUIÁTRICA</a:t>
            </a:r>
            <a:endParaRPr lang="es-ES" sz="2200" b="1"/>
          </a:p>
        </p:txBody>
      </p:sp>
      <p:sp>
        <p:nvSpPr>
          <p:cNvPr id="11267" name="Rectangle 3"/>
          <p:cNvSpPr>
            <a:spLocks noGrp="1" noChangeArrowheads="1"/>
          </p:cNvSpPr>
          <p:nvPr>
            <p:ph type="body" idx="1"/>
          </p:nvPr>
        </p:nvSpPr>
        <p:spPr>
          <a:xfrm>
            <a:off x="762000" y="2474913"/>
            <a:ext cx="7772400" cy="4114800"/>
          </a:xfrm>
        </p:spPr>
        <p:txBody>
          <a:bodyPr/>
          <a:lstStyle/>
          <a:p>
            <a:r>
              <a:rPr lang="es-ES_tradnl" sz="2000" b="1"/>
              <a:t>Inciso c) del articulo 27 de la Ley 24.193:</a:t>
            </a:r>
          </a:p>
          <a:p>
            <a:endParaRPr lang="es-ES_tradnl" sz="2000" b="1"/>
          </a:p>
          <a:p>
            <a:pPr>
              <a:buFontTx/>
              <a:buNone/>
            </a:pPr>
            <a:r>
              <a:rPr lang="es-ES_tradnl" sz="2000" b="1"/>
              <a:t>   “queda prohibida la realización de todo tipo de ablación cuando la misma pretenda practicarse sobre cadáveres de pacientes que hubieren  estado internados en institutos neuropsiquiátricos”</a:t>
            </a:r>
            <a:endParaRPr lang="es-ES" sz="2000" b="1"/>
          </a:p>
        </p:txBody>
      </p:sp>
      <p:grpSp>
        <p:nvGrpSpPr>
          <p:cNvPr id="11268" name="Group 4"/>
          <p:cNvGrpSpPr>
            <a:grpSpLocks/>
          </p:cNvGrpSpPr>
          <p:nvPr/>
        </p:nvGrpSpPr>
        <p:grpSpPr bwMode="auto">
          <a:xfrm>
            <a:off x="-38100" y="76200"/>
            <a:ext cx="9191625" cy="906463"/>
            <a:chOff x="-24" y="48"/>
            <a:chExt cx="5790" cy="571"/>
          </a:xfrm>
        </p:grpSpPr>
        <p:pic>
          <p:nvPicPr>
            <p:cNvPr id="11269"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1270"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1271"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1272"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1273"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9900" y="731838"/>
            <a:ext cx="8229600" cy="1143000"/>
          </a:xfrm>
        </p:spPr>
        <p:txBody>
          <a:bodyPr/>
          <a:lstStyle/>
          <a:p>
            <a:r>
              <a:rPr lang="es-ES_tradnl" sz="2200" b="1"/>
              <a:t>EMBARAZO</a:t>
            </a:r>
            <a:endParaRPr lang="es-ES" sz="2200" b="1"/>
          </a:p>
        </p:txBody>
      </p:sp>
      <p:sp>
        <p:nvSpPr>
          <p:cNvPr id="12291" name="Rectangle 3"/>
          <p:cNvSpPr>
            <a:spLocks noGrp="1" noChangeArrowheads="1"/>
          </p:cNvSpPr>
          <p:nvPr>
            <p:ph type="body" idx="1"/>
          </p:nvPr>
        </p:nvSpPr>
        <p:spPr>
          <a:xfrm>
            <a:off x="457200" y="1927225"/>
            <a:ext cx="8229600" cy="4525963"/>
          </a:xfrm>
        </p:spPr>
        <p:txBody>
          <a:bodyPr/>
          <a:lstStyle/>
          <a:p>
            <a:pPr>
              <a:lnSpc>
                <a:spcPct val="90000"/>
              </a:lnSpc>
            </a:pPr>
            <a:r>
              <a:rPr lang="es-ES_tradnl" sz="2000" b="1"/>
              <a:t>Inciso d) del artículo 27 de la Ley 24.193</a:t>
            </a:r>
          </a:p>
          <a:p>
            <a:pPr>
              <a:lnSpc>
                <a:spcPct val="90000"/>
              </a:lnSpc>
            </a:pPr>
            <a:endParaRPr lang="es-ES_tradnl" sz="2000" b="1"/>
          </a:p>
          <a:p>
            <a:pPr>
              <a:lnSpc>
                <a:spcPct val="90000"/>
              </a:lnSpc>
              <a:buFontTx/>
              <a:buNone/>
            </a:pPr>
            <a:r>
              <a:rPr lang="es-ES_tradnl" sz="2000" b="1"/>
              <a:t>  “queda prohibida la realización de todo tipo de ablación cuando la misma pretenda practicarse sobre el cadáver de una mujer en edad gestacional, sin que se hubiere verificado previamente la inexistencia  de embarazo en curso”</a:t>
            </a:r>
            <a:endParaRPr lang="es-ES" sz="2000" b="1"/>
          </a:p>
        </p:txBody>
      </p:sp>
      <p:grpSp>
        <p:nvGrpSpPr>
          <p:cNvPr id="12292" name="Group 4"/>
          <p:cNvGrpSpPr>
            <a:grpSpLocks/>
          </p:cNvGrpSpPr>
          <p:nvPr/>
        </p:nvGrpSpPr>
        <p:grpSpPr bwMode="auto">
          <a:xfrm>
            <a:off x="-38100" y="76200"/>
            <a:ext cx="9191625" cy="906463"/>
            <a:chOff x="-24" y="48"/>
            <a:chExt cx="5790" cy="571"/>
          </a:xfrm>
        </p:grpSpPr>
        <p:pic>
          <p:nvPicPr>
            <p:cNvPr id="12293"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2294"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2295"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2296"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2297"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958975"/>
            <a:ext cx="7772400" cy="1470025"/>
          </a:xfrm>
        </p:spPr>
        <p:txBody>
          <a:bodyPr/>
          <a:lstStyle/>
          <a:p>
            <a:r>
              <a:rPr lang="es-ES_tradnl" sz="3000" b="1"/>
              <a:t>Criterios Específicos de Selección para cada órgano y tejido</a:t>
            </a:r>
            <a:endParaRPr lang="es-ES" sz="3000" b="1"/>
          </a:p>
        </p:txBody>
      </p:sp>
      <p:grpSp>
        <p:nvGrpSpPr>
          <p:cNvPr id="13315" name="Group 3"/>
          <p:cNvGrpSpPr>
            <a:grpSpLocks/>
          </p:cNvGrpSpPr>
          <p:nvPr/>
        </p:nvGrpSpPr>
        <p:grpSpPr bwMode="auto">
          <a:xfrm>
            <a:off x="-38100" y="76200"/>
            <a:ext cx="9191625" cy="906463"/>
            <a:chOff x="-24" y="48"/>
            <a:chExt cx="5790" cy="571"/>
          </a:xfrm>
        </p:grpSpPr>
        <p:pic>
          <p:nvPicPr>
            <p:cNvPr id="13316" name="Picture 4"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3317" name="Text Box 5"/>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3318" name="Line 6"/>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3319" name="Text Box 7"/>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3320" name="Picture 8"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dolecentes teléfonos celulares.jpg"/>
          <p:cNvPicPr>
            <a:picLocks noGrp="1" noChangeAspect="1"/>
          </p:cNvPicPr>
          <p:nvPr>
            <p:ph idx="1"/>
          </p:nvPr>
        </p:nvPicPr>
        <p:blipFill>
          <a:blip r:embed="rId2" cstate="print"/>
          <a:stretch>
            <a:fillRect/>
          </a:stretch>
        </p:blipFill>
        <p:spPr>
          <a:xfrm>
            <a:off x="870075" y="1071546"/>
            <a:ext cx="7591801" cy="4714908"/>
          </a:xfrm>
        </p:spPr>
      </p:pic>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30250"/>
            <a:ext cx="8229600" cy="1143000"/>
          </a:xfrm>
          <a:ln/>
        </p:spPr>
        <p:txBody>
          <a:bodyPr/>
          <a:lstStyle/>
          <a:p>
            <a:r>
              <a:rPr lang="es-ES_tradnl" sz="2200" b="1"/>
              <a:t>CORAZON</a:t>
            </a:r>
            <a:endParaRPr lang="es-ES" sz="2200" b="1"/>
          </a:p>
        </p:txBody>
      </p:sp>
      <p:sp>
        <p:nvSpPr>
          <p:cNvPr id="14339" name="Rectangle 3"/>
          <p:cNvSpPr>
            <a:spLocks noGrp="1" noChangeArrowheads="1"/>
          </p:cNvSpPr>
          <p:nvPr>
            <p:ph type="body" idx="1"/>
          </p:nvPr>
        </p:nvSpPr>
        <p:spPr>
          <a:xfrm>
            <a:off x="457200" y="2017713"/>
            <a:ext cx="8229600" cy="4525962"/>
          </a:xfrm>
          <a:ln/>
        </p:spPr>
        <p:txBody>
          <a:bodyPr/>
          <a:lstStyle/>
          <a:p>
            <a:r>
              <a:rPr lang="es-ES_tradnl" sz="2000" b="1">
                <a:solidFill>
                  <a:schemeClr val="tx2"/>
                </a:solidFill>
              </a:rPr>
              <a:t>Edad</a:t>
            </a:r>
            <a:r>
              <a:rPr lang="es-ES_tradnl" sz="2000" b="1"/>
              <a:t>: Recién nacidos hasta 55 años.</a:t>
            </a:r>
          </a:p>
          <a:p>
            <a:r>
              <a:rPr lang="es-ES_tradnl" sz="2000" b="1">
                <a:solidFill>
                  <a:schemeClr val="tx2"/>
                </a:solidFill>
              </a:rPr>
              <a:t>Antropometría: </a:t>
            </a:r>
            <a:r>
              <a:rPr lang="es-ES_tradnl" sz="2000" b="1"/>
              <a:t>peso, talla, largo esternal, perim.</a:t>
            </a:r>
            <a:endParaRPr lang="es-ES_tradnl" sz="2000" b="1">
              <a:solidFill>
                <a:schemeClr val="tx2"/>
              </a:solidFill>
            </a:endParaRPr>
          </a:p>
          <a:p>
            <a:r>
              <a:rPr lang="es-ES_tradnl" sz="2000" b="1">
                <a:solidFill>
                  <a:schemeClr val="tx2"/>
                </a:solidFill>
              </a:rPr>
              <a:t>Antecedentes:</a:t>
            </a:r>
            <a:r>
              <a:rPr lang="es-ES_tradnl" sz="2000" b="1"/>
              <a:t> cardiopatía isq., miocard., valvulopatía, cirugía previa, HTA, alcohol.</a:t>
            </a:r>
          </a:p>
          <a:p>
            <a:r>
              <a:rPr lang="es-ES_tradnl" sz="2000" b="1">
                <a:solidFill>
                  <a:schemeClr val="tx2"/>
                </a:solidFill>
              </a:rPr>
              <a:t>Internación:</a:t>
            </a:r>
            <a:r>
              <a:rPr lang="es-ES_tradnl" sz="2000" b="1"/>
              <a:t> traumatismo toráxico,  hipotensión, HTA sostenida, Inotrópicos, paro cardiaco.</a:t>
            </a:r>
          </a:p>
          <a:p>
            <a:r>
              <a:rPr lang="es-ES_tradnl" sz="2000" b="1">
                <a:solidFill>
                  <a:schemeClr val="tx2"/>
                </a:solidFill>
              </a:rPr>
              <a:t>Laboratorio:</a:t>
            </a:r>
            <a:r>
              <a:rPr lang="es-ES_tradnl" sz="2000" b="1"/>
              <a:t> CPK total y fracción MB, gases.</a:t>
            </a:r>
          </a:p>
          <a:p>
            <a:r>
              <a:rPr lang="es-ES_tradnl" sz="2000" b="1">
                <a:solidFill>
                  <a:schemeClr val="tx2"/>
                </a:solidFill>
              </a:rPr>
              <a:t>Ex.complementarios</a:t>
            </a:r>
            <a:r>
              <a:rPr lang="es-ES_tradnl" sz="2000" b="1"/>
              <a:t>: ECG, Rx. de tórax, Eco 2D</a:t>
            </a:r>
            <a:endParaRPr lang="es-ES" sz="2000" b="1"/>
          </a:p>
        </p:txBody>
      </p:sp>
      <p:grpSp>
        <p:nvGrpSpPr>
          <p:cNvPr id="14340" name="Group 4"/>
          <p:cNvGrpSpPr>
            <a:grpSpLocks/>
          </p:cNvGrpSpPr>
          <p:nvPr/>
        </p:nvGrpSpPr>
        <p:grpSpPr bwMode="auto">
          <a:xfrm>
            <a:off x="-38100" y="76200"/>
            <a:ext cx="9191625" cy="906463"/>
            <a:chOff x="-24" y="48"/>
            <a:chExt cx="5790" cy="571"/>
          </a:xfrm>
        </p:grpSpPr>
        <p:pic>
          <p:nvPicPr>
            <p:cNvPr id="14341"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4342"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4343"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4344"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4345"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38188"/>
            <a:ext cx="8229600" cy="1143000"/>
          </a:xfrm>
          <a:ln/>
        </p:spPr>
        <p:txBody>
          <a:bodyPr/>
          <a:lstStyle/>
          <a:p>
            <a:r>
              <a:rPr lang="es-ES_tradnl" sz="2200" b="1"/>
              <a:t>PULMON</a:t>
            </a:r>
            <a:endParaRPr lang="es-ES" sz="2200" b="1"/>
          </a:p>
        </p:txBody>
      </p:sp>
      <p:sp>
        <p:nvSpPr>
          <p:cNvPr id="15363" name="Rectangle 3"/>
          <p:cNvSpPr>
            <a:spLocks noGrp="1" noChangeArrowheads="1"/>
          </p:cNvSpPr>
          <p:nvPr>
            <p:ph type="body" idx="1"/>
          </p:nvPr>
        </p:nvSpPr>
        <p:spPr>
          <a:xfrm>
            <a:off x="457200" y="2216150"/>
            <a:ext cx="8229600" cy="4525963"/>
          </a:xfrm>
        </p:spPr>
        <p:txBody>
          <a:bodyPr/>
          <a:lstStyle/>
          <a:p>
            <a:pPr>
              <a:lnSpc>
                <a:spcPct val="90000"/>
              </a:lnSpc>
            </a:pPr>
            <a:r>
              <a:rPr lang="es-ES_tradnl" sz="2000" b="1">
                <a:solidFill>
                  <a:schemeClr val="tx2"/>
                </a:solidFill>
              </a:rPr>
              <a:t>Edad:</a:t>
            </a:r>
            <a:r>
              <a:rPr lang="es-ES_tradnl" sz="2000" b="1"/>
              <a:t> hasta 55 años. Limite inf. no definido</a:t>
            </a:r>
          </a:p>
          <a:p>
            <a:pPr>
              <a:lnSpc>
                <a:spcPct val="90000"/>
              </a:lnSpc>
            </a:pPr>
            <a:r>
              <a:rPr lang="es-ES_tradnl" sz="2000" b="1">
                <a:solidFill>
                  <a:schemeClr val="tx2"/>
                </a:solidFill>
              </a:rPr>
              <a:t>Antropometría:</a:t>
            </a:r>
          </a:p>
          <a:p>
            <a:pPr>
              <a:lnSpc>
                <a:spcPct val="90000"/>
              </a:lnSpc>
            </a:pPr>
            <a:r>
              <a:rPr lang="es-ES_tradnl" sz="2000" b="1">
                <a:solidFill>
                  <a:schemeClr val="tx2"/>
                </a:solidFill>
              </a:rPr>
              <a:t>Antecedente:</a:t>
            </a:r>
            <a:r>
              <a:rPr lang="es-ES_tradnl" sz="2000" b="1"/>
              <a:t> Asma, EPOC, Tabaquismo, neumoconiosis, cirugía previa.</a:t>
            </a:r>
          </a:p>
          <a:p>
            <a:pPr>
              <a:lnSpc>
                <a:spcPct val="90000"/>
              </a:lnSpc>
            </a:pPr>
            <a:r>
              <a:rPr lang="es-ES_tradnl" sz="2000" b="1">
                <a:solidFill>
                  <a:schemeClr val="tx2"/>
                </a:solidFill>
              </a:rPr>
              <a:t>Internación:</a:t>
            </a:r>
            <a:r>
              <a:rPr lang="es-ES_tradnl" sz="2000" b="1"/>
              <a:t> Trauma de tórax, hipotensión, HTA sostenida, PC, Inotrópicos, secreciones bronquiales, EAP, Tiempo de ARM</a:t>
            </a:r>
          </a:p>
          <a:p>
            <a:pPr>
              <a:lnSpc>
                <a:spcPct val="90000"/>
              </a:lnSpc>
            </a:pPr>
            <a:r>
              <a:rPr lang="es-ES_tradnl" sz="2000" b="1">
                <a:solidFill>
                  <a:schemeClr val="tx2"/>
                </a:solidFill>
              </a:rPr>
              <a:t>Laboratorio:</a:t>
            </a:r>
            <a:r>
              <a:rPr lang="es-ES_tradnl" sz="2000" b="1"/>
              <a:t> gases horarios, prueba de oxigeno al 100 %: PAFI </a:t>
            </a:r>
            <a:r>
              <a:rPr lang="es-ES_tradnl" sz="2000" b="1">
                <a:cs typeface="Times New Roman" pitchFamily="18" charset="0"/>
              </a:rPr>
              <a:t>&gt;</a:t>
            </a:r>
            <a:r>
              <a:rPr lang="es-ES_tradnl" sz="2000" b="1"/>
              <a:t> 300 .</a:t>
            </a:r>
          </a:p>
          <a:p>
            <a:pPr>
              <a:lnSpc>
                <a:spcPct val="90000"/>
              </a:lnSpc>
            </a:pPr>
            <a:r>
              <a:rPr lang="es-ES_tradnl" sz="2000" b="1">
                <a:solidFill>
                  <a:schemeClr val="tx2"/>
                </a:solidFill>
              </a:rPr>
              <a:t>Ex. Complementarios</a:t>
            </a:r>
            <a:r>
              <a:rPr lang="es-ES_tradnl" sz="2000" b="1"/>
              <a:t>: Rx de tórax. Broncoscopía</a:t>
            </a:r>
          </a:p>
          <a:p>
            <a:pPr>
              <a:lnSpc>
                <a:spcPct val="90000"/>
              </a:lnSpc>
            </a:pPr>
            <a:endParaRPr lang="es-ES_tradnl" sz="2000" b="1"/>
          </a:p>
          <a:p>
            <a:pPr>
              <a:lnSpc>
                <a:spcPct val="90000"/>
              </a:lnSpc>
            </a:pPr>
            <a:endParaRPr lang="es-ES_tradnl" sz="2000" b="1"/>
          </a:p>
          <a:p>
            <a:pPr>
              <a:lnSpc>
                <a:spcPct val="90000"/>
              </a:lnSpc>
            </a:pPr>
            <a:endParaRPr lang="es-ES" sz="2000" b="1"/>
          </a:p>
        </p:txBody>
      </p:sp>
      <p:grpSp>
        <p:nvGrpSpPr>
          <p:cNvPr id="15364" name="Group 4"/>
          <p:cNvGrpSpPr>
            <a:grpSpLocks/>
          </p:cNvGrpSpPr>
          <p:nvPr/>
        </p:nvGrpSpPr>
        <p:grpSpPr bwMode="auto">
          <a:xfrm>
            <a:off x="-38100" y="76200"/>
            <a:ext cx="9191625" cy="906463"/>
            <a:chOff x="-24" y="48"/>
            <a:chExt cx="5790" cy="571"/>
          </a:xfrm>
        </p:grpSpPr>
        <p:pic>
          <p:nvPicPr>
            <p:cNvPr id="15365"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5366"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5367"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5368"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5369"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31838"/>
            <a:ext cx="8229600" cy="1143000"/>
          </a:xfrm>
          <a:ln/>
        </p:spPr>
        <p:txBody>
          <a:bodyPr/>
          <a:lstStyle/>
          <a:p>
            <a:r>
              <a:rPr lang="es-ES_tradnl" sz="2200" b="1"/>
              <a:t>HIGADO</a:t>
            </a:r>
            <a:endParaRPr lang="es-ES" sz="2200" b="1"/>
          </a:p>
        </p:txBody>
      </p:sp>
      <p:sp>
        <p:nvSpPr>
          <p:cNvPr id="16387" name="Rectangle 3"/>
          <p:cNvSpPr>
            <a:spLocks noGrp="1" noChangeArrowheads="1"/>
          </p:cNvSpPr>
          <p:nvPr>
            <p:ph type="body" idx="1"/>
          </p:nvPr>
        </p:nvSpPr>
        <p:spPr>
          <a:xfrm>
            <a:off x="457200" y="2171700"/>
            <a:ext cx="8229600" cy="4525963"/>
          </a:xfrm>
        </p:spPr>
        <p:txBody>
          <a:bodyPr/>
          <a:lstStyle/>
          <a:p>
            <a:pPr>
              <a:lnSpc>
                <a:spcPct val="90000"/>
              </a:lnSpc>
            </a:pPr>
            <a:r>
              <a:rPr lang="es-ES_tradnl" sz="2000" b="1">
                <a:solidFill>
                  <a:schemeClr val="tx2"/>
                </a:solidFill>
              </a:rPr>
              <a:t>Edad:</a:t>
            </a:r>
            <a:r>
              <a:rPr lang="es-ES_tradnl" sz="2000" b="1"/>
              <a:t> Hasta 70 años</a:t>
            </a:r>
          </a:p>
          <a:p>
            <a:pPr>
              <a:lnSpc>
                <a:spcPct val="90000"/>
              </a:lnSpc>
            </a:pPr>
            <a:r>
              <a:rPr lang="es-ES_tradnl" sz="2000" b="1">
                <a:solidFill>
                  <a:schemeClr val="tx2"/>
                </a:solidFill>
              </a:rPr>
              <a:t>Antecedentes:</a:t>
            </a:r>
            <a:r>
              <a:rPr lang="es-ES_tradnl" sz="2000" b="1"/>
              <a:t> Hepatopatía, cirugía previa, obesidad, alcoholismo, Pancreatitis.</a:t>
            </a:r>
          </a:p>
          <a:p>
            <a:pPr>
              <a:lnSpc>
                <a:spcPct val="90000"/>
              </a:lnSpc>
            </a:pPr>
            <a:r>
              <a:rPr lang="es-ES_tradnl" sz="2000" b="1">
                <a:solidFill>
                  <a:schemeClr val="tx2"/>
                </a:solidFill>
              </a:rPr>
              <a:t>Internación</a:t>
            </a:r>
            <a:r>
              <a:rPr lang="es-ES_tradnl" sz="2000" b="1"/>
              <a:t>: Trauma toracoabdominal. Hipotensión, HTA sostenida, Hipernatremia</a:t>
            </a:r>
          </a:p>
          <a:p>
            <a:pPr>
              <a:lnSpc>
                <a:spcPct val="90000"/>
              </a:lnSpc>
              <a:buFontTx/>
              <a:buNone/>
            </a:pPr>
            <a:r>
              <a:rPr lang="es-ES_tradnl" sz="2000" b="1"/>
              <a:t>    Inotrópicos, PC, desmopresina.</a:t>
            </a:r>
          </a:p>
          <a:p>
            <a:pPr>
              <a:lnSpc>
                <a:spcPct val="90000"/>
              </a:lnSpc>
            </a:pPr>
            <a:r>
              <a:rPr lang="es-ES_tradnl" sz="2000" b="1">
                <a:solidFill>
                  <a:schemeClr val="tx2"/>
                </a:solidFill>
              </a:rPr>
              <a:t>Laboratorio:</a:t>
            </a:r>
            <a:r>
              <a:rPr lang="es-ES_tradnl" sz="2000" b="1"/>
              <a:t>Bilirrubina Total y Directa. TGP, TGO, FAL, </a:t>
            </a:r>
            <a:r>
              <a:rPr lang="es-ES_tradnl" sz="2000" b="1">
                <a:cs typeface="Times New Roman" pitchFamily="18" charset="0"/>
              </a:rPr>
              <a:t>γ</a:t>
            </a:r>
            <a:r>
              <a:rPr lang="es-ES_tradnl" sz="2000" b="1"/>
              <a:t>GT,  coagulograma.</a:t>
            </a:r>
          </a:p>
          <a:p>
            <a:pPr>
              <a:lnSpc>
                <a:spcPct val="90000"/>
              </a:lnSpc>
            </a:pPr>
            <a:r>
              <a:rPr lang="es-ES_tradnl" sz="2000" b="1">
                <a:solidFill>
                  <a:schemeClr val="tx2"/>
                </a:solidFill>
              </a:rPr>
              <a:t>Ex. Complementarios</a:t>
            </a:r>
            <a:r>
              <a:rPr lang="es-ES_tradnl" sz="2000" b="1"/>
              <a:t>: Ecografía</a:t>
            </a:r>
            <a:endParaRPr lang="es-ES" sz="2000" b="1"/>
          </a:p>
        </p:txBody>
      </p:sp>
      <p:grpSp>
        <p:nvGrpSpPr>
          <p:cNvPr id="16388" name="Group 4"/>
          <p:cNvGrpSpPr>
            <a:grpSpLocks/>
          </p:cNvGrpSpPr>
          <p:nvPr/>
        </p:nvGrpSpPr>
        <p:grpSpPr bwMode="auto">
          <a:xfrm>
            <a:off x="-38100" y="76200"/>
            <a:ext cx="9191625" cy="906463"/>
            <a:chOff x="-24" y="48"/>
            <a:chExt cx="5790" cy="571"/>
          </a:xfrm>
        </p:grpSpPr>
        <p:pic>
          <p:nvPicPr>
            <p:cNvPr id="16389"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6390"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6391"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6392"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6393"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pli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31838"/>
            <a:ext cx="8229600" cy="1143000"/>
          </a:xfrm>
          <a:ln/>
        </p:spPr>
        <p:txBody>
          <a:bodyPr/>
          <a:lstStyle/>
          <a:p>
            <a:r>
              <a:rPr lang="es-ES_tradnl" sz="2200" b="1"/>
              <a:t>PANCREAS</a:t>
            </a:r>
            <a:endParaRPr lang="es-ES" sz="2200" b="1"/>
          </a:p>
        </p:txBody>
      </p:sp>
      <p:sp>
        <p:nvSpPr>
          <p:cNvPr id="17411" name="Rectangle 3"/>
          <p:cNvSpPr>
            <a:spLocks noGrp="1" noChangeArrowheads="1"/>
          </p:cNvSpPr>
          <p:nvPr>
            <p:ph type="body" idx="1"/>
          </p:nvPr>
        </p:nvSpPr>
        <p:spPr>
          <a:xfrm>
            <a:off x="457200" y="2287588"/>
            <a:ext cx="8229600" cy="4525962"/>
          </a:xfrm>
          <a:ln/>
        </p:spPr>
        <p:txBody>
          <a:bodyPr/>
          <a:lstStyle/>
          <a:p>
            <a:pPr>
              <a:lnSpc>
                <a:spcPct val="90000"/>
              </a:lnSpc>
            </a:pPr>
            <a:r>
              <a:rPr lang="es-ES_tradnl" sz="2000" b="1">
                <a:solidFill>
                  <a:schemeClr val="tx2"/>
                </a:solidFill>
              </a:rPr>
              <a:t>Edad:</a:t>
            </a:r>
            <a:r>
              <a:rPr lang="es-ES_tradnl" sz="2000" b="1"/>
              <a:t> desde 14 hasta 50 años.</a:t>
            </a:r>
          </a:p>
          <a:p>
            <a:pPr>
              <a:lnSpc>
                <a:spcPct val="90000"/>
              </a:lnSpc>
            </a:pPr>
            <a:r>
              <a:rPr lang="es-ES_tradnl" sz="2000" b="1">
                <a:solidFill>
                  <a:schemeClr val="tx2"/>
                </a:solidFill>
              </a:rPr>
              <a:t>Antecedentes:</a:t>
            </a:r>
            <a:r>
              <a:rPr lang="es-ES_tradnl" sz="2000" b="1"/>
              <a:t> Diabetes, Alcoholismo, pancreatitis, cirugía previa, patología de vía biliar.</a:t>
            </a:r>
          </a:p>
          <a:p>
            <a:pPr>
              <a:lnSpc>
                <a:spcPct val="90000"/>
              </a:lnSpc>
            </a:pPr>
            <a:r>
              <a:rPr lang="es-ES_tradnl" sz="2000" b="1">
                <a:solidFill>
                  <a:schemeClr val="tx2"/>
                </a:solidFill>
              </a:rPr>
              <a:t>Internación:</a:t>
            </a:r>
            <a:r>
              <a:rPr lang="es-ES_tradnl" sz="2000" b="1"/>
              <a:t> Trauma toracoabdominal, hipo o HTA sostenida, Inotrópicos, PC, Hiperglucemia, Uso de Insulina.</a:t>
            </a:r>
          </a:p>
          <a:p>
            <a:pPr>
              <a:lnSpc>
                <a:spcPct val="90000"/>
              </a:lnSpc>
            </a:pPr>
            <a:r>
              <a:rPr lang="es-ES_tradnl" sz="2000" b="1">
                <a:solidFill>
                  <a:schemeClr val="tx2"/>
                </a:solidFill>
              </a:rPr>
              <a:t>Laboratorio:</a:t>
            </a:r>
            <a:r>
              <a:rPr lang="es-ES_tradnl" sz="2000" b="1"/>
              <a:t> Amilasemia, lipasa plasmática, glucemia.</a:t>
            </a:r>
          </a:p>
          <a:p>
            <a:pPr>
              <a:lnSpc>
                <a:spcPct val="90000"/>
              </a:lnSpc>
            </a:pPr>
            <a:r>
              <a:rPr lang="es-ES_tradnl" sz="2000" b="1">
                <a:solidFill>
                  <a:schemeClr val="tx2"/>
                </a:solidFill>
              </a:rPr>
              <a:t>Ex. Complementarios</a:t>
            </a:r>
            <a:r>
              <a:rPr lang="es-ES_tradnl" sz="2000" b="1"/>
              <a:t>: Ecografía. </a:t>
            </a:r>
            <a:endParaRPr lang="es-ES" sz="2000" b="1"/>
          </a:p>
        </p:txBody>
      </p:sp>
      <p:grpSp>
        <p:nvGrpSpPr>
          <p:cNvPr id="17412" name="Group 4"/>
          <p:cNvGrpSpPr>
            <a:grpSpLocks/>
          </p:cNvGrpSpPr>
          <p:nvPr/>
        </p:nvGrpSpPr>
        <p:grpSpPr bwMode="auto">
          <a:xfrm>
            <a:off x="-38100" y="76200"/>
            <a:ext cx="9191625" cy="906463"/>
            <a:chOff x="-24" y="48"/>
            <a:chExt cx="5790" cy="571"/>
          </a:xfrm>
        </p:grpSpPr>
        <p:pic>
          <p:nvPicPr>
            <p:cNvPr id="17413"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7414"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7415"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7416"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7417"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39775"/>
            <a:ext cx="8229600" cy="1143000"/>
          </a:xfrm>
          <a:ln/>
        </p:spPr>
        <p:txBody>
          <a:bodyPr/>
          <a:lstStyle/>
          <a:p>
            <a:r>
              <a:rPr lang="es-ES_tradnl" sz="2200" b="1"/>
              <a:t>RIÑON</a:t>
            </a:r>
            <a:endParaRPr lang="es-ES" sz="2200" b="1"/>
          </a:p>
        </p:txBody>
      </p:sp>
      <p:sp>
        <p:nvSpPr>
          <p:cNvPr id="18435" name="Rectangle 3"/>
          <p:cNvSpPr>
            <a:spLocks noGrp="1" noChangeArrowheads="1"/>
          </p:cNvSpPr>
          <p:nvPr>
            <p:ph type="body" idx="1"/>
          </p:nvPr>
        </p:nvSpPr>
        <p:spPr>
          <a:xfrm>
            <a:off x="457200" y="2359025"/>
            <a:ext cx="8229600" cy="4525963"/>
          </a:xfrm>
        </p:spPr>
        <p:txBody>
          <a:bodyPr/>
          <a:lstStyle/>
          <a:p>
            <a:pPr>
              <a:lnSpc>
                <a:spcPct val="90000"/>
              </a:lnSpc>
            </a:pPr>
            <a:r>
              <a:rPr lang="es-ES_tradnl" sz="2000" b="1">
                <a:solidFill>
                  <a:schemeClr val="tx2"/>
                </a:solidFill>
              </a:rPr>
              <a:t>Edad:</a:t>
            </a:r>
            <a:r>
              <a:rPr lang="es-ES_tradnl" sz="2000" b="1"/>
              <a:t> Hasta 70 años. Menores de 15 Kg. En bloque?</a:t>
            </a:r>
          </a:p>
          <a:p>
            <a:pPr>
              <a:lnSpc>
                <a:spcPct val="90000"/>
              </a:lnSpc>
            </a:pPr>
            <a:r>
              <a:rPr lang="es-ES_tradnl" sz="2000" b="1">
                <a:solidFill>
                  <a:schemeClr val="tx2"/>
                </a:solidFill>
              </a:rPr>
              <a:t>Antecedentes:</a:t>
            </a:r>
            <a:r>
              <a:rPr lang="es-ES_tradnl" sz="2000" b="1"/>
              <a:t> Nefropatías, HTA, Diabetes, litiasis, cirugía renal y/o abdominal.</a:t>
            </a:r>
          </a:p>
          <a:p>
            <a:pPr>
              <a:lnSpc>
                <a:spcPct val="90000"/>
              </a:lnSpc>
            </a:pPr>
            <a:r>
              <a:rPr lang="es-ES_tradnl" sz="2000" b="1">
                <a:solidFill>
                  <a:schemeClr val="tx2"/>
                </a:solidFill>
              </a:rPr>
              <a:t>Internación</a:t>
            </a:r>
            <a:r>
              <a:rPr lang="es-ES_tradnl" sz="2000" b="1"/>
              <a:t>: Trauma abdominal, hipo o HTA sostenida, PC, Inotrópicos.</a:t>
            </a:r>
          </a:p>
          <a:p>
            <a:pPr>
              <a:lnSpc>
                <a:spcPct val="90000"/>
              </a:lnSpc>
            </a:pPr>
            <a:r>
              <a:rPr lang="es-ES_tradnl" sz="2000" b="1">
                <a:solidFill>
                  <a:schemeClr val="tx2"/>
                </a:solidFill>
              </a:rPr>
              <a:t>Laboratorio</a:t>
            </a:r>
            <a:r>
              <a:rPr lang="es-ES_tradnl" sz="2000" b="1"/>
              <a:t>: Urea, creatinina, sedimento, proteinuria, urocultivo.</a:t>
            </a:r>
          </a:p>
          <a:p>
            <a:pPr>
              <a:lnSpc>
                <a:spcPct val="90000"/>
              </a:lnSpc>
            </a:pPr>
            <a:r>
              <a:rPr lang="es-ES_tradnl" sz="2000" b="1">
                <a:solidFill>
                  <a:schemeClr val="tx2"/>
                </a:solidFill>
              </a:rPr>
              <a:t>Ex. Complementarios</a:t>
            </a:r>
            <a:r>
              <a:rPr lang="es-ES_tradnl" sz="2000" b="1"/>
              <a:t>: Ecografía. Biopsia.</a:t>
            </a:r>
            <a:endParaRPr lang="es-ES" sz="2000" b="1"/>
          </a:p>
        </p:txBody>
      </p:sp>
      <p:grpSp>
        <p:nvGrpSpPr>
          <p:cNvPr id="18436" name="Group 4"/>
          <p:cNvGrpSpPr>
            <a:grpSpLocks/>
          </p:cNvGrpSpPr>
          <p:nvPr/>
        </p:nvGrpSpPr>
        <p:grpSpPr bwMode="auto">
          <a:xfrm>
            <a:off x="-38100" y="76200"/>
            <a:ext cx="9191625" cy="906463"/>
            <a:chOff x="-24" y="48"/>
            <a:chExt cx="5790" cy="571"/>
          </a:xfrm>
        </p:grpSpPr>
        <p:pic>
          <p:nvPicPr>
            <p:cNvPr id="18437"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8438"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8439"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8440"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8441"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cover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31838"/>
            <a:ext cx="8229600" cy="1143000"/>
          </a:xfrm>
          <a:ln/>
        </p:spPr>
        <p:txBody>
          <a:bodyPr/>
          <a:lstStyle/>
          <a:p>
            <a:r>
              <a:rPr lang="es-ES_tradnl" sz="2200" b="1"/>
              <a:t>CORNEAS</a:t>
            </a:r>
            <a:endParaRPr lang="es-ES" sz="2200" b="1"/>
          </a:p>
        </p:txBody>
      </p:sp>
      <p:sp>
        <p:nvSpPr>
          <p:cNvPr id="19459" name="Rectangle 3"/>
          <p:cNvSpPr>
            <a:spLocks noGrp="1" noChangeArrowheads="1"/>
          </p:cNvSpPr>
          <p:nvPr>
            <p:ph type="body" idx="1"/>
          </p:nvPr>
        </p:nvSpPr>
        <p:spPr/>
        <p:txBody>
          <a:bodyPr/>
          <a:lstStyle/>
          <a:p>
            <a:pPr>
              <a:lnSpc>
                <a:spcPct val="90000"/>
              </a:lnSpc>
            </a:pPr>
            <a:r>
              <a:rPr lang="es-ES_tradnl" sz="2000" b="1">
                <a:solidFill>
                  <a:schemeClr val="tx2"/>
                </a:solidFill>
              </a:rPr>
              <a:t>Edad:</a:t>
            </a:r>
            <a:r>
              <a:rPr lang="es-ES_tradnl" sz="2000" b="1"/>
              <a:t> desde 1 año, sin límite superior.</a:t>
            </a:r>
          </a:p>
          <a:p>
            <a:pPr>
              <a:lnSpc>
                <a:spcPct val="90000"/>
              </a:lnSpc>
            </a:pPr>
            <a:r>
              <a:rPr lang="es-ES_tradnl" sz="2000" b="1">
                <a:solidFill>
                  <a:schemeClr val="tx2"/>
                </a:solidFill>
              </a:rPr>
              <a:t>Antecedentes</a:t>
            </a:r>
            <a:r>
              <a:rPr lang="es-ES_tradnl" sz="2000" b="1"/>
              <a:t>: cirugías, infecciones, Enf del ojo, las neoplasias  extraoculares no son contraindicaciones a excepción de leucemias y linfomas.</a:t>
            </a:r>
          </a:p>
          <a:p>
            <a:pPr>
              <a:lnSpc>
                <a:spcPct val="90000"/>
              </a:lnSpc>
            </a:pPr>
            <a:r>
              <a:rPr lang="es-ES_tradnl" sz="2000" b="1">
                <a:solidFill>
                  <a:schemeClr val="tx2"/>
                </a:solidFill>
              </a:rPr>
              <a:t>Laboratorio</a:t>
            </a:r>
            <a:r>
              <a:rPr lang="es-ES_tradnl" sz="2000" b="1"/>
              <a:t>: Serología</a:t>
            </a:r>
          </a:p>
          <a:p>
            <a:pPr>
              <a:lnSpc>
                <a:spcPct val="90000"/>
              </a:lnSpc>
            </a:pPr>
            <a:r>
              <a:rPr lang="es-ES_tradnl" sz="2000" b="1">
                <a:solidFill>
                  <a:schemeClr val="tx2"/>
                </a:solidFill>
              </a:rPr>
              <a:t>Tiempo de ablación</a:t>
            </a:r>
            <a:r>
              <a:rPr lang="es-ES_tradnl" sz="2000" b="1"/>
              <a:t> post  PC:</a:t>
            </a:r>
          </a:p>
          <a:p>
            <a:pPr>
              <a:lnSpc>
                <a:spcPct val="90000"/>
              </a:lnSpc>
            </a:pPr>
            <a:r>
              <a:rPr lang="es-ES_tradnl" sz="2000" b="1"/>
              <a:t>Hasta  </a:t>
            </a:r>
            <a:r>
              <a:rPr lang="es-ES_tradnl" sz="2000" b="1">
                <a:solidFill>
                  <a:srgbClr val="9999FF"/>
                </a:solidFill>
              </a:rPr>
              <a:t>6 hrs.</a:t>
            </a:r>
            <a:r>
              <a:rPr lang="es-ES_tradnl" sz="2000" b="1"/>
              <a:t>- Cuerpo no refrigerado.</a:t>
            </a:r>
          </a:p>
          <a:p>
            <a:pPr>
              <a:lnSpc>
                <a:spcPct val="90000"/>
              </a:lnSpc>
            </a:pPr>
            <a:r>
              <a:rPr lang="es-ES_tradnl" sz="2000" b="1"/>
              <a:t>Hasta </a:t>
            </a:r>
            <a:r>
              <a:rPr lang="es-ES_tradnl" sz="2000" b="1">
                <a:solidFill>
                  <a:srgbClr val="9999FF"/>
                </a:solidFill>
              </a:rPr>
              <a:t>12 hrs.</a:t>
            </a:r>
            <a:r>
              <a:rPr lang="es-ES_tradnl" sz="2000" b="1"/>
              <a:t>- Cuerpo refrigerado.</a:t>
            </a:r>
          </a:p>
          <a:p>
            <a:pPr>
              <a:lnSpc>
                <a:spcPct val="90000"/>
              </a:lnSpc>
            </a:pPr>
            <a:endParaRPr lang="es-ES" sz="2000" b="1"/>
          </a:p>
        </p:txBody>
      </p:sp>
      <p:grpSp>
        <p:nvGrpSpPr>
          <p:cNvPr id="19460" name="Group 4"/>
          <p:cNvGrpSpPr>
            <a:grpSpLocks/>
          </p:cNvGrpSpPr>
          <p:nvPr/>
        </p:nvGrpSpPr>
        <p:grpSpPr bwMode="auto">
          <a:xfrm>
            <a:off x="-38100" y="76200"/>
            <a:ext cx="9191625" cy="906463"/>
            <a:chOff x="-24" y="48"/>
            <a:chExt cx="5790" cy="571"/>
          </a:xfrm>
        </p:grpSpPr>
        <p:pic>
          <p:nvPicPr>
            <p:cNvPr id="19461"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19462"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19463"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19464"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19465"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47713"/>
            <a:ext cx="8229600" cy="1143000"/>
          </a:xfrm>
          <a:ln/>
        </p:spPr>
        <p:txBody>
          <a:bodyPr/>
          <a:lstStyle/>
          <a:p>
            <a:r>
              <a:rPr lang="es-ES_tradnl" sz="2200" b="1"/>
              <a:t>HOMOINJERTOS VALVULARES</a:t>
            </a:r>
            <a:endParaRPr lang="es-ES" sz="2200" b="1"/>
          </a:p>
        </p:txBody>
      </p:sp>
      <p:sp>
        <p:nvSpPr>
          <p:cNvPr id="20483" name="Rectangle 3"/>
          <p:cNvSpPr>
            <a:spLocks noGrp="1" noChangeArrowheads="1"/>
          </p:cNvSpPr>
          <p:nvPr>
            <p:ph type="body" idx="1"/>
          </p:nvPr>
        </p:nvSpPr>
        <p:spPr>
          <a:xfrm>
            <a:off x="685800" y="2743200"/>
            <a:ext cx="7772400" cy="4114800"/>
          </a:xfrm>
        </p:spPr>
        <p:txBody>
          <a:bodyPr/>
          <a:lstStyle/>
          <a:p>
            <a:r>
              <a:rPr lang="es-ES_tradnl" sz="2000" b="1">
                <a:solidFill>
                  <a:schemeClr val="tx2"/>
                </a:solidFill>
              </a:rPr>
              <a:t>Edad:</a:t>
            </a:r>
            <a:r>
              <a:rPr lang="es-ES_tradnl" sz="2000" b="1"/>
              <a:t> desde RN  hasta 60 años</a:t>
            </a:r>
          </a:p>
          <a:p>
            <a:r>
              <a:rPr lang="es-ES_tradnl" sz="2000" b="1">
                <a:solidFill>
                  <a:schemeClr val="tx2"/>
                </a:solidFill>
              </a:rPr>
              <a:t>Antecedentes</a:t>
            </a:r>
            <a:r>
              <a:rPr lang="es-ES_tradnl" sz="2000" b="1"/>
              <a:t>: valvulopatía</a:t>
            </a:r>
          </a:p>
          <a:p>
            <a:r>
              <a:rPr lang="es-ES_tradnl" sz="2000" b="1">
                <a:solidFill>
                  <a:schemeClr val="tx2"/>
                </a:solidFill>
                <a:cs typeface="Times New Roman" pitchFamily="18" charset="0"/>
              </a:rPr>
              <a:t>Laboratorio:</a:t>
            </a:r>
            <a:r>
              <a:rPr lang="es-ES_tradnl" sz="2000" b="1">
                <a:cs typeface="Times New Roman" pitchFamily="18" charset="0"/>
              </a:rPr>
              <a:t> Serología</a:t>
            </a:r>
            <a:r>
              <a:rPr lang="es-ES_tradnl" sz="2000" b="1"/>
              <a:t> </a:t>
            </a:r>
          </a:p>
          <a:p>
            <a:r>
              <a:rPr lang="es-ES_tradnl" sz="2000" b="1">
                <a:solidFill>
                  <a:schemeClr val="tx2"/>
                </a:solidFill>
              </a:rPr>
              <a:t>Tiempo ablación</a:t>
            </a:r>
            <a:r>
              <a:rPr lang="es-ES_tradnl" sz="2000" b="1"/>
              <a:t> post PC: </a:t>
            </a:r>
            <a:r>
              <a:rPr lang="es-ES_tradnl" sz="2000" b="1">
                <a:solidFill>
                  <a:srgbClr val="9999FF"/>
                </a:solidFill>
                <a:cs typeface="Times New Roman" pitchFamily="18" charset="0"/>
              </a:rPr>
              <a:t>&lt; 12 hrs.</a:t>
            </a:r>
          </a:p>
          <a:p>
            <a:endParaRPr lang="es-ES" sz="2000" b="1">
              <a:solidFill>
                <a:schemeClr val="folHlink"/>
              </a:solidFill>
            </a:endParaRPr>
          </a:p>
        </p:txBody>
      </p:sp>
      <p:grpSp>
        <p:nvGrpSpPr>
          <p:cNvPr id="20484" name="Group 4"/>
          <p:cNvGrpSpPr>
            <a:grpSpLocks/>
          </p:cNvGrpSpPr>
          <p:nvPr/>
        </p:nvGrpSpPr>
        <p:grpSpPr bwMode="auto">
          <a:xfrm>
            <a:off x="-38100" y="76200"/>
            <a:ext cx="9191625" cy="906463"/>
            <a:chOff x="-24" y="48"/>
            <a:chExt cx="5790" cy="571"/>
          </a:xfrm>
        </p:grpSpPr>
        <p:pic>
          <p:nvPicPr>
            <p:cNvPr id="20485"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0486"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0487"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0488"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0489"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27075"/>
            <a:ext cx="8229600" cy="1143000"/>
          </a:xfrm>
          <a:ln/>
        </p:spPr>
        <p:txBody>
          <a:bodyPr/>
          <a:lstStyle/>
          <a:p>
            <a:r>
              <a:rPr lang="es-ES_tradnl" sz="2200" b="1"/>
              <a:t>TEJIDO OSTEO ARTICULAR</a:t>
            </a:r>
            <a:endParaRPr lang="es-ES" sz="2200" b="1"/>
          </a:p>
        </p:txBody>
      </p:sp>
      <p:sp>
        <p:nvSpPr>
          <p:cNvPr id="21507" name="Rectangle 3"/>
          <p:cNvSpPr>
            <a:spLocks noGrp="1" noChangeArrowheads="1"/>
          </p:cNvSpPr>
          <p:nvPr>
            <p:ph type="body" idx="1"/>
          </p:nvPr>
        </p:nvSpPr>
        <p:spPr>
          <a:xfrm>
            <a:off x="685800" y="2286000"/>
            <a:ext cx="7772400" cy="4114800"/>
          </a:xfrm>
        </p:spPr>
        <p:txBody>
          <a:bodyPr/>
          <a:lstStyle/>
          <a:p>
            <a:r>
              <a:rPr lang="es-ES_tradnl" sz="2000" b="1">
                <a:solidFill>
                  <a:schemeClr val="tx2"/>
                </a:solidFill>
              </a:rPr>
              <a:t>Edad:</a:t>
            </a:r>
            <a:r>
              <a:rPr lang="es-ES_tradnl" sz="2000" b="1"/>
              <a:t> desde 15 hasta 60 años.</a:t>
            </a:r>
          </a:p>
          <a:p>
            <a:r>
              <a:rPr lang="es-ES_tradnl" sz="2000" b="1">
                <a:solidFill>
                  <a:schemeClr val="tx2"/>
                </a:solidFill>
              </a:rPr>
              <a:t>Antecedentes:</a:t>
            </a:r>
            <a:r>
              <a:rPr lang="es-ES_tradnl" sz="2000" b="1"/>
              <a:t> Osteomielitis, fracturas corticoterapia.</a:t>
            </a:r>
          </a:p>
          <a:p>
            <a:r>
              <a:rPr lang="es-ES_tradnl" sz="2000" b="1">
                <a:solidFill>
                  <a:schemeClr val="tx2"/>
                </a:solidFill>
              </a:rPr>
              <a:t>Laboratorio:</a:t>
            </a:r>
            <a:r>
              <a:rPr lang="es-ES_tradnl" sz="2000" b="1"/>
              <a:t> Serología</a:t>
            </a:r>
          </a:p>
          <a:p>
            <a:r>
              <a:rPr lang="es-ES_tradnl" sz="2000" b="1">
                <a:solidFill>
                  <a:schemeClr val="tx2"/>
                </a:solidFill>
              </a:rPr>
              <a:t>Tiempo de ablación</a:t>
            </a:r>
            <a:r>
              <a:rPr lang="es-ES_tradnl" sz="2000" b="1"/>
              <a:t> post PC: </a:t>
            </a:r>
            <a:r>
              <a:rPr lang="es-ES_tradnl" sz="2000" b="1">
                <a:solidFill>
                  <a:srgbClr val="9999FF"/>
                </a:solidFill>
                <a:cs typeface="Times New Roman" pitchFamily="18" charset="0"/>
              </a:rPr>
              <a:t>&lt; 6 hrs.</a:t>
            </a:r>
            <a:endParaRPr lang="es-ES" sz="2000" b="1">
              <a:solidFill>
                <a:srgbClr val="9999FF"/>
              </a:solidFill>
            </a:endParaRPr>
          </a:p>
        </p:txBody>
      </p:sp>
      <p:grpSp>
        <p:nvGrpSpPr>
          <p:cNvPr id="21508" name="Group 4"/>
          <p:cNvGrpSpPr>
            <a:grpSpLocks/>
          </p:cNvGrpSpPr>
          <p:nvPr/>
        </p:nvGrpSpPr>
        <p:grpSpPr bwMode="auto">
          <a:xfrm>
            <a:off x="-38100" y="76200"/>
            <a:ext cx="9191625" cy="906463"/>
            <a:chOff x="-24" y="48"/>
            <a:chExt cx="5790" cy="571"/>
          </a:xfrm>
        </p:grpSpPr>
        <p:pic>
          <p:nvPicPr>
            <p:cNvPr id="21509"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1510"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1511"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1512"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1513"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31838"/>
            <a:ext cx="8229600" cy="1143000"/>
          </a:xfrm>
          <a:ln/>
        </p:spPr>
        <p:txBody>
          <a:bodyPr/>
          <a:lstStyle/>
          <a:p>
            <a:r>
              <a:rPr lang="es-ES_tradnl" sz="2200" b="1"/>
              <a:t>PIEL</a:t>
            </a:r>
            <a:endParaRPr lang="es-ES" sz="2200" b="1"/>
          </a:p>
        </p:txBody>
      </p:sp>
      <p:sp>
        <p:nvSpPr>
          <p:cNvPr id="22531" name="Rectangle 3"/>
          <p:cNvSpPr>
            <a:spLocks noGrp="1" noChangeArrowheads="1"/>
          </p:cNvSpPr>
          <p:nvPr>
            <p:ph type="body" idx="1"/>
          </p:nvPr>
        </p:nvSpPr>
        <p:spPr>
          <a:xfrm>
            <a:off x="457200" y="2216150"/>
            <a:ext cx="8229600" cy="4525963"/>
          </a:xfrm>
        </p:spPr>
        <p:txBody>
          <a:bodyPr/>
          <a:lstStyle/>
          <a:p>
            <a:pPr>
              <a:lnSpc>
                <a:spcPct val="90000"/>
              </a:lnSpc>
            </a:pPr>
            <a:r>
              <a:rPr lang="es-ES_tradnl" sz="2000" b="1">
                <a:solidFill>
                  <a:schemeClr val="tx2"/>
                </a:solidFill>
              </a:rPr>
              <a:t>Edad:</a:t>
            </a:r>
            <a:r>
              <a:rPr lang="es-ES_tradnl" sz="2000" b="1"/>
              <a:t> desde 14 hasta 65 años</a:t>
            </a:r>
          </a:p>
          <a:p>
            <a:pPr>
              <a:lnSpc>
                <a:spcPct val="90000"/>
              </a:lnSpc>
            </a:pPr>
            <a:r>
              <a:rPr lang="es-ES_tradnl" sz="2000" b="1">
                <a:solidFill>
                  <a:schemeClr val="tx2"/>
                </a:solidFill>
              </a:rPr>
              <a:t>Antecedentes:</a:t>
            </a:r>
            <a:r>
              <a:rPr lang="es-ES_tradnl" sz="2000" b="1"/>
              <a:t> colagenopatías, Enf de Cushing, corticoterapia prolongada.</a:t>
            </a:r>
          </a:p>
          <a:p>
            <a:pPr>
              <a:lnSpc>
                <a:spcPct val="90000"/>
              </a:lnSpc>
            </a:pPr>
            <a:r>
              <a:rPr lang="es-ES_tradnl" sz="2000" b="1">
                <a:solidFill>
                  <a:schemeClr val="tx2"/>
                </a:solidFill>
              </a:rPr>
              <a:t>Laboratorio: </a:t>
            </a:r>
            <a:r>
              <a:rPr lang="es-ES_tradnl" sz="2000" b="1"/>
              <a:t>Serología</a:t>
            </a:r>
          </a:p>
          <a:p>
            <a:pPr>
              <a:lnSpc>
                <a:spcPct val="90000"/>
              </a:lnSpc>
            </a:pPr>
            <a:r>
              <a:rPr lang="es-ES_tradnl" sz="2000" b="1">
                <a:solidFill>
                  <a:schemeClr val="tx2"/>
                </a:solidFill>
              </a:rPr>
              <a:t>Tiempo de ablación</a:t>
            </a:r>
            <a:r>
              <a:rPr lang="es-ES_tradnl" sz="2000" b="1"/>
              <a:t> post PC: </a:t>
            </a:r>
          </a:p>
          <a:p>
            <a:pPr>
              <a:lnSpc>
                <a:spcPct val="90000"/>
              </a:lnSpc>
              <a:buFontTx/>
              <a:buNone/>
            </a:pPr>
            <a:r>
              <a:rPr lang="es-ES_tradnl" sz="2000" b="1"/>
              <a:t>     Hasta </a:t>
            </a:r>
            <a:r>
              <a:rPr lang="es-ES_tradnl" sz="2000" b="1">
                <a:solidFill>
                  <a:srgbClr val="9999FF"/>
                </a:solidFill>
              </a:rPr>
              <a:t>6 hrs.</a:t>
            </a:r>
            <a:r>
              <a:rPr lang="es-ES_tradnl" sz="2000" b="1"/>
              <a:t> - Cuerpo no refrigerado</a:t>
            </a:r>
          </a:p>
          <a:p>
            <a:pPr>
              <a:lnSpc>
                <a:spcPct val="90000"/>
              </a:lnSpc>
              <a:buFontTx/>
              <a:buNone/>
            </a:pPr>
            <a:r>
              <a:rPr lang="es-ES_tradnl" sz="2000" b="1"/>
              <a:t>     Hasta </a:t>
            </a:r>
            <a:r>
              <a:rPr lang="es-ES_tradnl" sz="2000" b="1">
                <a:solidFill>
                  <a:srgbClr val="9999FF"/>
                </a:solidFill>
              </a:rPr>
              <a:t>12 hrs.</a:t>
            </a:r>
            <a:r>
              <a:rPr lang="es-ES_tradnl" sz="2000" b="1"/>
              <a:t> - Cuerpo refrigerado</a:t>
            </a:r>
            <a:endParaRPr lang="es-ES" sz="2000" b="1"/>
          </a:p>
        </p:txBody>
      </p:sp>
      <p:grpSp>
        <p:nvGrpSpPr>
          <p:cNvPr id="22532" name="Group 4"/>
          <p:cNvGrpSpPr>
            <a:grpSpLocks/>
          </p:cNvGrpSpPr>
          <p:nvPr/>
        </p:nvGrpSpPr>
        <p:grpSpPr bwMode="auto">
          <a:xfrm>
            <a:off x="-38100" y="76200"/>
            <a:ext cx="9191625" cy="906463"/>
            <a:chOff x="-24" y="48"/>
            <a:chExt cx="5790" cy="571"/>
          </a:xfrm>
        </p:grpSpPr>
        <p:pic>
          <p:nvPicPr>
            <p:cNvPr id="22533"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2534"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2535"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2536"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2537"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comb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1771650"/>
            <a:ext cx="9144000" cy="5092700"/>
          </a:xfrm>
          <a:prstGeom prst="rect">
            <a:avLst/>
          </a:prstGeom>
          <a:noFill/>
          <a:ln w="9525">
            <a:noFill/>
            <a:miter lim="800000"/>
            <a:headEnd/>
            <a:tailEnd/>
          </a:ln>
          <a:effectLst/>
        </p:spPr>
        <p:txBody>
          <a:bodyPr>
            <a:spAutoFit/>
          </a:bodyPr>
          <a:lstStyle/>
          <a:p>
            <a:pPr eaLnBrk="0" hangingPunct="0">
              <a:lnSpc>
                <a:spcPct val="130000"/>
              </a:lnSpc>
            </a:pPr>
            <a:r>
              <a:rPr lang="es-ES"/>
              <a:t>	ARTÍCULO 23: El fallecimiento de una persona se considerará tal cuando se verifiquen de modo acumulativo los siguientes signos, que deberán persistir ininterrumpidamente seis (6) horas después de su constatación conjunta:</a:t>
            </a:r>
            <a:br>
              <a:rPr lang="es-ES"/>
            </a:br>
            <a:r>
              <a:rPr lang="es-ES"/>
              <a:t>a) Ausencia irreversible de respuesta cerebral, con pérdida absoluta de conciencia;</a:t>
            </a:r>
            <a:br>
              <a:rPr lang="es-ES"/>
            </a:br>
            <a:r>
              <a:rPr lang="es-ES"/>
              <a:t>b) Ausencia de respiración espontánea;</a:t>
            </a:r>
            <a:br>
              <a:rPr lang="es-ES"/>
            </a:br>
            <a:r>
              <a:rPr lang="es-ES"/>
              <a:t>c) Ausencia de reflejos cefálicos y constatación de pupilas fijas no reactivas;</a:t>
            </a:r>
            <a:br>
              <a:rPr lang="es-ES"/>
            </a:br>
            <a:r>
              <a:rPr lang="es-ES"/>
              <a:t>d) Inactividad encefálica corroborada por medios técnicos y/o instrumentales adecuados a las diversas situaciones clínicas, cuya nómina será periódicamente actualizada por el Ministerio de Salud y Acción Social con el asesoramiento del Instituto Nacional Central Unico Coordinador de Ablación e Implante (INCUCAI).</a:t>
            </a:r>
            <a:br>
              <a:rPr lang="es-ES"/>
            </a:br>
            <a:r>
              <a:rPr lang="es-ES"/>
              <a:t>La verificación de los signos referidos en el inciso d) no será necesaria en caso de paro cardio-respiratorio total e irreversible.</a:t>
            </a:r>
          </a:p>
          <a:p>
            <a:pPr eaLnBrk="0" hangingPunct="0">
              <a:lnSpc>
                <a:spcPct val="130000"/>
              </a:lnSpc>
            </a:pPr>
            <a:r>
              <a:rPr lang="es-ES"/>
              <a:t>	</a:t>
            </a:r>
            <a:endParaRPr lang="es-ES_tradnl"/>
          </a:p>
        </p:txBody>
      </p:sp>
      <p:sp>
        <p:nvSpPr>
          <p:cNvPr id="49155" name="Rectangle 3"/>
          <p:cNvSpPr>
            <a:spLocks noChangeArrowheads="1"/>
          </p:cNvSpPr>
          <p:nvPr/>
        </p:nvSpPr>
        <p:spPr bwMode="auto">
          <a:xfrm>
            <a:off x="3543300" y="908050"/>
            <a:ext cx="2057400" cy="774700"/>
          </a:xfrm>
          <a:prstGeom prst="rect">
            <a:avLst/>
          </a:prstGeom>
          <a:noFill/>
          <a:ln w="9525">
            <a:noFill/>
            <a:miter lim="800000"/>
            <a:headEnd/>
            <a:tailEnd/>
          </a:ln>
          <a:effectLst/>
        </p:spPr>
        <p:txBody>
          <a:bodyPr anchor="ctr" anchorCtr="1"/>
          <a:lstStyle/>
          <a:p>
            <a:pPr algn="ctr"/>
            <a:r>
              <a:rPr lang="es-ES" sz="2200">
                <a:solidFill>
                  <a:schemeClr val="tx2"/>
                </a:solidFill>
              </a:rPr>
              <a:t>LEY  24.193</a:t>
            </a:r>
          </a:p>
        </p:txBody>
      </p:sp>
      <p:grpSp>
        <p:nvGrpSpPr>
          <p:cNvPr id="49156" name="Group 4"/>
          <p:cNvGrpSpPr>
            <a:grpSpLocks/>
          </p:cNvGrpSpPr>
          <p:nvPr/>
        </p:nvGrpSpPr>
        <p:grpSpPr bwMode="auto">
          <a:xfrm>
            <a:off x="-38100" y="76200"/>
            <a:ext cx="9191625" cy="906463"/>
            <a:chOff x="-24" y="48"/>
            <a:chExt cx="5790" cy="571"/>
          </a:xfrm>
        </p:grpSpPr>
        <p:pic>
          <p:nvPicPr>
            <p:cNvPr id="49157"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49158"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49159"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49160"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49161"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71604" y="2928934"/>
            <a:ext cx="5832648" cy="1754326"/>
          </a:xfrm>
          <a:prstGeom prst="rect">
            <a:avLst/>
          </a:prstGeom>
        </p:spPr>
        <p:txBody>
          <a:bodyPr wrap="square">
            <a:spAutoFit/>
          </a:bodyPr>
          <a:lstStyle/>
          <a:p>
            <a:r>
              <a:rPr lang="es-AR" dirty="0"/>
              <a:t>En Argentina, 219 niños y adolescentes necesitan ser trasplantados, </a:t>
            </a:r>
            <a:r>
              <a:rPr lang="es-AR" b="0" dirty="0"/>
              <a:t>nueve de los cuales están en emergencia nacional, siete esperando un corazón y dos un pulmón, la mayoría de ellos son pequeños de menos de cinco años que son asistidos en el </a:t>
            </a:r>
            <a:r>
              <a:rPr lang="es-AR" dirty="0"/>
              <a:t>Hospital de Pediatría Juan </a:t>
            </a:r>
            <a:r>
              <a:rPr lang="es-AR" dirty="0" err="1"/>
              <a:t>Garrahan</a:t>
            </a:r>
            <a:endParaRPr lang="es-AR" dirty="0"/>
          </a:p>
        </p:txBody>
      </p:sp>
      <p:pic>
        <p:nvPicPr>
          <p:cNvPr id="80900" name="Picture 4" descr="Diario Popular"/>
          <p:cNvPicPr>
            <a:picLocks noChangeAspect="1" noChangeArrowheads="1"/>
          </p:cNvPicPr>
          <p:nvPr/>
        </p:nvPicPr>
        <p:blipFill>
          <a:blip r:embed="rId2" cstate="print"/>
          <a:srcRect/>
          <a:stretch>
            <a:fillRect/>
          </a:stretch>
        </p:blipFill>
        <p:spPr bwMode="auto">
          <a:xfrm>
            <a:off x="2699792" y="764704"/>
            <a:ext cx="3024336" cy="1152128"/>
          </a:xfrm>
          <a:prstGeom prst="rect">
            <a:avLst/>
          </a:prstGeom>
          <a:noFill/>
        </p:spPr>
      </p:pic>
    </p:spTree>
  </p:cSld>
  <p:clrMapOvr>
    <a:masterClrMapping/>
  </p:clrMapOvr>
  <p:transition>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543300" y="920750"/>
            <a:ext cx="2057400" cy="774700"/>
          </a:xfrm>
          <a:prstGeom prst="rect">
            <a:avLst/>
          </a:prstGeom>
          <a:noFill/>
          <a:ln w="9525">
            <a:noFill/>
            <a:miter lim="800000"/>
            <a:headEnd/>
            <a:tailEnd/>
          </a:ln>
          <a:effectLst/>
        </p:spPr>
        <p:txBody>
          <a:bodyPr anchor="ctr" anchorCtr="1"/>
          <a:lstStyle/>
          <a:p>
            <a:pPr algn="ctr"/>
            <a:r>
              <a:rPr lang="es-ES" sz="2200">
                <a:solidFill>
                  <a:schemeClr val="tx2"/>
                </a:solidFill>
              </a:rPr>
              <a:t>LEY  24.193</a:t>
            </a:r>
          </a:p>
        </p:txBody>
      </p:sp>
      <p:sp>
        <p:nvSpPr>
          <p:cNvPr id="50179" name="Rectangle 3"/>
          <p:cNvSpPr>
            <a:spLocks noChangeArrowheads="1"/>
          </p:cNvSpPr>
          <p:nvPr/>
        </p:nvSpPr>
        <p:spPr bwMode="auto">
          <a:xfrm>
            <a:off x="0" y="1752600"/>
            <a:ext cx="8915400" cy="5449888"/>
          </a:xfrm>
          <a:prstGeom prst="rect">
            <a:avLst/>
          </a:prstGeom>
          <a:noFill/>
          <a:ln w="9525">
            <a:noFill/>
            <a:miter lim="800000"/>
            <a:headEnd/>
            <a:tailEnd/>
          </a:ln>
          <a:effectLst/>
        </p:spPr>
        <p:txBody>
          <a:bodyPr>
            <a:spAutoFit/>
          </a:bodyPr>
          <a:lstStyle/>
          <a:p>
            <a:pPr eaLnBrk="0" hangingPunct="0">
              <a:lnSpc>
                <a:spcPct val="130000"/>
              </a:lnSpc>
            </a:pPr>
            <a:r>
              <a:rPr lang="es-ES"/>
              <a:t>	ARTÍCULO 24: A los efectos del artículo anterior, la certificación del fallecimiento deberá ser suscripta por dos (2) médicos, entre los que figurará por lo menos un neurólogo o neurocirujano. Ninguno de ellos será el médico o integrará el equipo que realice ablaciones o implantes de órganos del fallecido.</a:t>
            </a:r>
            <a:br>
              <a:rPr lang="es-ES"/>
            </a:br>
            <a:r>
              <a:rPr lang="es-ES"/>
              <a:t>La hora del fallecimiento será aquella en que por primera vez se constataron los signos previstos en el artículo 23°.</a:t>
            </a:r>
          </a:p>
          <a:p>
            <a:pPr eaLnBrk="0" hangingPunct="0">
              <a:lnSpc>
                <a:spcPct val="130000"/>
              </a:lnSpc>
            </a:pPr>
            <a:r>
              <a:rPr lang="es-ES" sz="1600"/>
              <a:t>	</a:t>
            </a:r>
            <a:r>
              <a:rPr lang="es-ES"/>
              <a:t>ARTÍCULO 25: El establecimiento en cuyo ámbito se realice la ablación estará obligado a:</a:t>
            </a:r>
            <a:br>
              <a:rPr lang="es-ES"/>
            </a:br>
            <a:r>
              <a:rPr lang="es-ES"/>
              <a:t>a) Arbitrar todos los medios a su alcance en orden a la restauración estética del cadáver, sin cargo alguno a los sucesores del fallecido;</a:t>
            </a:r>
            <a:br>
              <a:rPr lang="es-ES"/>
            </a:br>
            <a:r>
              <a:rPr lang="es-ES"/>
              <a:t>b) Realizar todas las operaciones autorizadas dentro del menor plazo posible, de haber solicitado los sucesores del fallecido la devolución del cadáver;</a:t>
            </a:r>
            <a:br>
              <a:rPr lang="es-ES"/>
            </a:br>
            <a:r>
              <a:rPr lang="es-ES"/>
              <a:t>c) Conferir en todo momento al cadáver del donante un trato digno y respetuoso.</a:t>
            </a:r>
          </a:p>
          <a:p>
            <a:pPr eaLnBrk="0" hangingPunct="0">
              <a:lnSpc>
                <a:spcPct val="130000"/>
              </a:lnSpc>
            </a:pPr>
            <a:endParaRPr lang="es-ES_tradnl"/>
          </a:p>
        </p:txBody>
      </p:sp>
      <p:grpSp>
        <p:nvGrpSpPr>
          <p:cNvPr id="50180" name="Group 4"/>
          <p:cNvGrpSpPr>
            <a:grpSpLocks/>
          </p:cNvGrpSpPr>
          <p:nvPr/>
        </p:nvGrpSpPr>
        <p:grpSpPr bwMode="auto">
          <a:xfrm>
            <a:off x="-38100" y="76200"/>
            <a:ext cx="9191625" cy="906463"/>
            <a:chOff x="-24" y="48"/>
            <a:chExt cx="5790" cy="571"/>
          </a:xfrm>
        </p:grpSpPr>
        <p:pic>
          <p:nvPicPr>
            <p:cNvPr id="50181"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50182"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50183"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50184"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50185"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543300" y="920750"/>
            <a:ext cx="2057400" cy="774700"/>
          </a:xfrm>
          <a:prstGeom prst="rect">
            <a:avLst/>
          </a:prstGeom>
          <a:noFill/>
          <a:ln w="9525">
            <a:noFill/>
            <a:miter lim="800000"/>
            <a:headEnd/>
            <a:tailEnd/>
          </a:ln>
          <a:effectLst/>
        </p:spPr>
        <p:txBody>
          <a:bodyPr anchor="ctr" anchorCtr="1"/>
          <a:lstStyle/>
          <a:p>
            <a:pPr algn="ctr"/>
            <a:r>
              <a:rPr lang="es-ES" sz="2200">
                <a:solidFill>
                  <a:schemeClr val="tx2"/>
                </a:solidFill>
              </a:rPr>
              <a:t>LEY  24.193</a:t>
            </a:r>
          </a:p>
        </p:txBody>
      </p:sp>
      <p:sp>
        <p:nvSpPr>
          <p:cNvPr id="51203" name="Rectangle 3"/>
          <p:cNvSpPr>
            <a:spLocks noChangeArrowheads="1"/>
          </p:cNvSpPr>
          <p:nvPr/>
        </p:nvSpPr>
        <p:spPr bwMode="auto">
          <a:xfrm>
            <a:off x="0" y="1752600"/>
            <a:ext cx="8915400" cy="2235200"/>
          </a:xfrm>
          <a:prstGeom prst="rect">
            <a:avLst/>
          </a:prstGeom>
          <a:noFill/>
          <a:ln w="9525">
            <a:noFill/>
            <a:miter lim="800000"/>
            <a:headEnd/>
            <a:tailEnd/>
          </a:ln>
          <a:effectLst/>
        </p:spPr>
        <p:txBody>
          <a:bodyPr>
            <a:spAutoFit/>
          </a:bodyPr>
          <a:lstStyle/>
          <a:p>
            <a:pPr eaLnBrk="0" hangingPunct="0">
              <a:lnSpc>
                <a:spcPct val="130000"/>
              </a:lnSpc>
            </a:pPr>
            <a:r>
              <a:rPr lang="es-ES"/>
              <a:t>	</a:t>
            </a:r>
            <a:r>
              <a:rPr lang="es-ES_tradnl"/>
              <a:t>ARTÍCULO 26: Todo médico que mediante comprobaciones idóneas tomare conocimiento de la verificación en un paciente de los signos descriptos en el artículo 23°, está obligado a denunciar el hecho al director o persona a cargo del establecimiento, y ambos deberán notificarlo en forma inmediata a la autoridad de contralor jurisdiccional o nacional, siendo solidariamente responsables por la omisión de dicha notificación.</a:t>
            </a:r>
          </a:p>
        </p:txBody>
      </p:sp>
      <p:grpSp>
        <p:nvGrpSpPr>
          <p:cNvPr id="51204" name="Group 4"/>
          <p:cNvGrpSpPr>
            <a:grpSpLocks/>
          </p:cNvGrpSpPr>
          <p:nvPr/>
        </p:nvGrpSpPr>
        <p:grpSpPr bwMode="auto">
          <a:xfrm>
            <a:off x="-38100" y="76200"/>
            <a:ext cx="9191625" cy="906463"/>
            <a:chOff x="-24" y="48"/>
            <a:chExt cx="5790" cy="571"/>
          </a:xfrm>
        </p:grpSpPr>
        <p:pic>
          <p:nvPicPr>
            <p:cNvPr id="51205"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51206"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51207"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51208"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51209"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457200" y="736600"/>
            <a:ext cx="8229600" cy="1139825"/>
          </a:xfrm>
          <a:prstGeom prst="rect">
            <a:avLst/>
          </a:prstGeom>
          <a:noFill/>
          <a:ln w="9525">
            <a:noFill/>
            <a:miter lim="800000"/>
            <a:headEnd/>
            <a:tailEnd/>
          </a:ln>
          <a:effectLst/>
        </p:spPr>
        <p:txBody>
          <a:bodyPr anchor="ctr" anchorCtr="1"/>
          <a:lstStyle/>
          <a:p>
            <a:pPr algn="ctr"/>
            <a:r>
              <a:rPr lang="es-ES" sz="2200">
                <a:solidFill>
                  <a:schemeClr val="tx2"/>
                </a:solidFill>
              </a:rPr>
              <a:t>MUERTE ENCEFALICA</a:t>
            </a:r>
          </a:p>
        </p:txBody>
      </p:sp>
      <p:sp>
        <p:nvSpPr>
          <p:cNvPr id="52227" name="Rectangle 3"/>
          <p:cNvSpPr>
            <a:spLocks noChangeArrowheads="1"/>
          </p:cNvSpPr>
          <p:nvPr/>
        </p:nvSpPr>
        <p:spPr bwMode="auto">
          <a:xfrm>
            <a:off x="76200" y="2438400"/>
            <a:ext cx="9067800" cy="1371600"/>
          </a:xfrm>
          <a:prstGeom prst="rect">
            <a:avLst/>
          </a:prstGeom>
          <a:noFill/>
          <a:ln w="9525">
            <a:noFill/>
            <a:miter lim="800000"/>
            <a:headEnd/>
            <a:tailEnd/>
          </a:ln>
          <a:effectLst/>
        </p:spPr>
        <p:txBody>
          <a:bodyPr/>
          <a:lstStyle/>
          <a:p>
            <a:pPr marL="342900" indent="-342900" algn="just">
              <a:lnSpc>
                <a:spcPct val="130000"/>
              </a:lnSpc>
              <a:spcBef>
                <a:spcPct val="20000"/>
              </a:spcBef>
            </a:pPr>
            <a:r>
              <a:rPr lang="es-ES" sz="2000"/>
              <a:t> “La muerte encefálica (ME) se define como el cese irreversible en las funciones de todas las estructuras neurológicas intracraneales, tanto de los hemisferios cerebrales como del troncoencéfalo”. </a:t>
            </a:r>
          </a:p>
        </p:txBody>
      </p:sp>
      <p:grpSp>
        <p:nvGrpSpPr>
          <p:cNvPr id="52228" name="Group 4"/>
          <p:cNvGrpSpPr>
            <a:grpSpLocks/>
          </p:cNvGrpSpPr>
          <p:nvPr/>
        </p:nvGrpSpPr>
        <p:grpSpPr bwMode="auto">
          <a:xfrm>
            <a:off x="-38100" y="76200"/>
            <a:ext cx="9191625" cy="906463"/>
            <a:chOff x="-24" y="48"/>
            <a:chExt cx="5790" cy="571"/>
          </a:xfrm>
        </p:grpSpPr>
        <p:pic>
          <p:nvPicPr>
            <p:cNvPr id="52229"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52230"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52231"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52232"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52233"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895475" y="1079500"/>
            <a:ext cx="5353050" cy="427038"/>
          </a:xfrm>
          <a:prstGeom prst="rect">
            <a:avLst/>
          </a:prstGeom>
          <a:noFill/>
          <a:ln w="9525">
            <a:noFill/>
            <a:miter lim="800000"/>
            <a:headEnd/>
            <a:tailEnd/>
          </a:ln>
          <a:effectLst/>
        </p:spPr>
        <p:txBody>
          <a:bodyPr wrap="none">
            <a:spAutoFit/>
          </a:bodyPr>
          <a:lstStyle/>
          <a:p>
            <a:pPr eaLnBrk="0" hangingPunct="0"/>
            <a:r>
              <a:rPr lang="es-ES" sz="2200"/>
              <a:t>CRITERIOS DIAGNÓSTICOS CLÍNICOS</a:t>
            </a:r>
            <a:endParaRPr lang="es-ES_tradnl" sz="2200"/>
          </a:p>
        </p:txBody>
      </p:sp>
      <p:sp>
        <p:nvSpPr>
          <p:cNvPr id="53251" name="Rectangle 3"/>
          <p:cNvSpPr>
            <a:spLocks noChangeArrowheads="1"/>
          </p:cNvSpPr>
          <p:nvPr/>
        </p:nvSpPr>
        <p:spPr bwMode="auto">
          <a:xfrm>
            <a:off x="381000" y="1981200"/>
            <a:ext cx="8229600" cy="2590800"/>
          </a:xfrm>
          <a:prstGeom prst="rect">
            <a:avLst/>
          </a:prstGeom>
          <a:noFill/>
          <a:ln w="9525">
            <a:noFill/>
            <a:miter lim="800000"/>
            <a:headEnd/>
            <a:tailEnd/>
          </a:ln>
          <a:effectLst/>
        </p:spPr>
        <p:txBody>
          <a:bodyPr/>
          <a:lstStyle/>
          <a:p>
            <a:pPr marL="342900" indent="-342900">
              <a:lnSpc>
                <a:spcPct val="80000"/>
              </a:lnSpc>
              <a:spcBef>
                <a:spcPct val="20000"/>
              </a:spcBef>
            </a:pPr>
            <a:endParaRPr lang="es-ES" sz="2000"/>
          </a:p>
          <a:p>
            <a:pPr marL="342900" indent="-342900">
              <a:lnSpc>
                <a:spcPct val="200000"/>
              </a:lnSpc>
              <a:spcBef>
                <a:spcPct val="20000"/>
              </a:spcBef>
              <a:buFontTx/>
              <a:buChar char="•"/>
            </a:pPr>
            <a:r>
              <a:rPr lang="es-ES" sz="2000"/>
              <a:t> Coma arreactivo. </a:t>
            </a:r>
          </a:p>
          <a:p>
            <a:pPr marL="342900" indent="-342900">
              <a:lnSpc>
                <a:spcPct val="200000"/>
              </a:lnSpc>
              <a:spcBef>
                <a:spcPct val="20000"/>
              </a:spcBef>
              <a:buFontTx/>
              <a:buChar char="•"/>
            </a:pPr>
            <a:r>
              <a:rPr lang="es-ES" sz="2000"/>
              <a:t> Ausencia de reflejos troncoencefálicos. </a:t>
            </a:r>
          </a:p>
          <a:p>
            <a:pPr marL="342900" indent="-342900">
              <a:lnSpc>
                <a:spcPct val="200000"/>
              </a:lnSpc>
              <a:spcBef>
                <a:spcPct val="20000"/>
              </a:spcBef>
              <a:buFontTx/>
              <a:buChar char="•"/>
            </a:pPr>
            <a:r>
              <a:rPr lang="es-ES" sz="2000"/>
              <a:t> Apnea. </a:t>
            </a:r>
          </a:p>
        </p:txBody>
      </p:sp>
      <p:grpSp>
        <p:nvGrpSpPr>
          <p:cNvPr id="53252" name="Group 4"/>
          <p:cNvGrpSpPr>
            <a:grpSpLocks/>
          </p:cNvGrpSpPr>
          <p:nvPr/>
        </p:nvGrpSpPr>
        <p:grpSpPr bwMode="auto">
          <a:xfrm>
            <a:off x="-38100" y="76200"/>
            <a:ext cx="9191625" cy="906463"/>
            <a:chOff x="-24" y="48"/>
            <a:chExt cx="5790" cy="571"/>
          </a:xfrm>
        </p:grpSpPr>
        <p:pic>
          <p:nvPicPr>
            <p:cNvPr id="53253"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53254"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53255"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53256"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53257"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88963" y="1060450"/>
            <a:ext cx="7964487" cy="457200"/>
          </a:xfrm>
          <a:prstGeom prst="rect">
            <a:avLst/>
          </a:prstGeom>
          <a:noFill/>
          <a:ln w="9525">
            <a:noFill/>
            <a:miter lim="800000"/>
            <a:headEnd/>
            <a:tailEnd/>
          </a:ln>
          <a:effectLst/>
        </p:spPr>
        <p:txBody>
          <a:bodyPr wrap="none">
            <a:spAutoFit/>
          </a:bodyPr>
          <a:lstStyle/>
          <a:p>
            <a:pPr eaLnBrk="0" hangingPunct="0"/>
            <a:r>
              <a:rPr lang="es-ES_tradnl" sz="2200"/>
              <a:t>DIAGNÓSTICO DE MUERTE ENCEFÁLICA CONDICIONES</a:t>
            </a:r>
            <a:r>
              <a:rPr lang="es-ES_tradnl" sz="2400" b="0">
                <a:latin typeface="Times New Roman" pitchFamily="18" charset="0"/>
              </a:rPr>
              <a:t>: </a:t>
            </a:r>
          </a:p>
        </p:txBody>
      </p:sp>
      <p:sp>
        <p:nvSpPr>
          <p:cNvPr id="54275" name="Rectangle 3"/>
          <p:cNvSpPr>
            <a:spLocks noChangeArrowheads="1"/>
          </p:cNvSpPr>
          <p:nvPr/>
        </p:nvSpPr>
        <p:spPr bwMode="auto">
          <a:xfrm>
            <a:off x="381000" y="2286000"/>
            <a:ext cx="8229600" cy="533400"/>
          </a:xfrm>
          <a:prstGeom prst="rect">
            <a:avLst/>
          </a:prstGeom>
          <a:noFill/>
          <a:ln w="9525">
            <a:noFill/>
            <a:miter lim="800000"/>
            <a:headEnd/>
            <a:tailEnd/>
          </a:ln>
          <a:effectLst/>
        </p:spPr>
        <p:txBody>
          <a:bodyPr/>
          <a:lstStyle/>
          <a:p>
            <a:pPr marL="342900" indent="-342900">
              <a:spcBef>
                <a:spcPct val="20000"/>
              </a:spcBef>
            </a:pPr>
            <a:r>
              <a:rPr lang="es-ES" sz="2000"/>
              <a:t>1. Coma estructural, de etiología conocida y carácter irreversible</a:t>
            </a:r>
          </a:p>
        </p:txBody>
      </p:sp>
      <p:pic>
        <p:nvPicPr>
          <p:cNvPr id="54276" name="Picture 4" descr="hematoma"/>
          <p:cNvPicPr>
            <a:picLocks noChangeAspect="1" noChangeArrowheads="1"/>
          </p:cNvPicPr>
          <p:nvPr/>
        </p:nvPicPr>
        <p:blipFill>
          <a:blip r:embed="rId2" cstate="print"/>
          <a:srcRect/>
          <a:stretch>
            <a:fillRect/>
          </a:stretch>
        </p:blipFill>
        <p:spPr bwMode="auto">
          <a:xfrm>
            <a:off x="1828800" y="2819400"/>
            <a:ext cx="5486400" cy="3659188"/>
          </a:xfrm>
          <a:prstGeom prst="rect">
            <a:avLst/>
          </a:prstGeom>
          <a:noFill/>
          <a:ln w="9525">
            <a:noFill/>
            <a:miter lim="800000"/>
            <a:headEnd/>
            <a:tailEnd/>
          </a:ln>
          <a:effectLst/>
        </p:spPr>
      </p:pic>
      <p:grpSp>
        <p:nvGrpSpPr>
          <p:cNvPr id="54277" name="Group 5"/>
          <p:cNvGrpSpPr>
            <a:grpSpLocks/>
          </p:cNvGrpSpPr>
          <p:nvPr/>
        </p:nvGrpSpPr>
        <p:grpSpPr bwMode="auto">
          <a:xfrm>
            <a:off x="-38100" y="76200"/>
            <a:ext cx="9191625" cy="906463"/>
            <a:chOff x="-24" y="48"/>
            <a:chExt cx="5790" cy="571"/>
          </a:xfrm>
        </p:grpSpPr>
        <p:pic>
          <p:nvPicPr>
            <p:cNvPr id="54278" name="Picture 6" descr="escudo de cordoba"/>
            <p:cNvPicPr>
              <a:picLocks noChangeAspect="1" noChangeArrowheads="1"/>
            </p:cNvPicPr>
            <p:nvPr/>
          </p:nvPicPr>
          <p:blipFill>
            <a:blip r:embed="rId3" cstate="print"/>
            <a:srcRect/>
            <a:stretch>
              <a:fillRect/>
            </a:stretch>
          </p:blipFill>
          <p:spPr bwMode="auto">
            <a:xfrm>
              <a:off x="216" y="88"/>
              <a:ext cx="428" cy="332"/>
            </a:xfrm>
            <a:prstGeom prst="rect">
              <a:avLst/>
            </a:prstGeom>
            <a:noFill/>
          </p:spPr>
        </p:pic>
        <p:sp>
          <p:nvSpPr>
            <p:cNvPr id="54279" name="Text Box 7"/>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54280" name="Line 8"/>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54281" name="Text Box 9"/>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54282" name="Picture 10" descr="logochico"/>
            <p:cNvPicPr>
              <a:picLocks noChangeAspect="1" noChangeArrowheads="1"/>
            </p:cNvPicPr>
            <p:nvPr/>
          </p:nvPicPr>
          <p:blipFill>
            <a:blip r:embed="rId4" cstate="print"/>
            <a:srcRect/>
            <a:stretch>
              <a:fillRect/>
            </a:stretch>
          </p:blipFill>
          <p:spPr bwMode="auto">
            <a:xfrm>
              <a:off x="5160" y="48"/>
              <a:ext cx="528" cy="508"/>
            </a:xfrm>
            <a:prstGeom prst="rect">
              <a:avLst/>
            </a:prstGeom>
            <a:noFill/>
          </p:spPr>
        </p:pic>
      </p:grpSp>
    </p:spTree>
  </p:cSld>
  <p:clrMapOvr>
    <a:masterClrMapping/>
  </p:clrMapOvr>
  <p:transition>
    <p:cover dir="l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695700" y="704850"/>
            <a:ext cx="1752600" cy="1139825"/>
          </a:xfrm>
          <a:prstGeom prst="rect">
            <a:avLst/>
          </a:prstGeom>
          <a:noFill/>
          <a:ln w="9525">
            <a:noFill/>
            <a:miter lim="800000"/>
            <a:headEnd/>
            <a:tailEnd/>
          </a:ln>
          <a:effectLst/>
        </p:spPr>
        <p:txBody>
          <a:bodyPr anchor="ctr" anchorCtr="1"/>
          <a:lstStyle/>
          <a:p>
            <a:pPr algn="ctr"/>
            <a:r>
              <a:rPr lang="es-ES" sz="2200">
                <a:solidFill>
                  <a:schemeClr val="tx2"/>
                </a:solidFill>
              </a:rPr>
              <a:t>RESUMEN</a:t>
            </a:r>
          </a:p>
        </p:txBody>
      </p:sp>
      <p:sp>
        <p:nvSpPr>
          <p:cNvPr id="47107" name="Rectangle 3"/>
          <p:cNvSpPr>
            <a:spLocks noChangeArrowheads="1"/>
          </p:cNvSpPr>
          <p:nvPr/>
        </p:nvSpPr>
        <p:spPr bwMode="auto">
          <a:xfrm>
            <a:off x="-228600" y="1524000"/>
            <a:ext cx="8229600" cy="5257800"/>
          </a:xfrm>
          <a:prstGeom prst="rect">
            <a:avLst/>
          </a:prstGeom>
          <a:noFill/>
          <a:ln w="9525">
            <a:noFill/>
            <a:miter lim="800000"/>
            <a:headEnd/>
            <a:tailEnd/>
          </a:ln>
          <a:effectLst/>
        </p:spPr>
        <p:txBody>
          <a:bodyPr/>
          <a:lstStyle/>
          <a:p>
            <a:pPr marL="342900" indent="-342900">
              <a:lnSpc>
                <a:spcPct val="130000"/>
              </a:lnSpc>
              <a:spcBef>
                <a:spcPct val="20000"/>
              </a:spcBef>
            </a:pPr>
            <a:r>
              <a:rPr lang="es-ES" sz="1600">
                <a:solidFill>
                  <a:schemeClr val="bg2"/>
                </a:solidFill>
              </a:rPr>
              <a:t>	A) Exploración neurológica cerebral :</a:t>
            </a:r>
            <a:r>
              <a:rPr lang="es-ES" sz="1600"/>
              <a:t> </a:t>
            </a:r>
          </a:p>
          <a:p>
            <a:pPr marL="342900" indent="-342900">
              <a:lnSpc>
                <a:spcPct val="130000"/>
              </a:lnSpc>
              <a:spcBef>
                <a:spcPct val="20000"/>
              </a:spcBef>
            </a:pPr>
            <a:r>
              <a:rPr lang="es-ES" sz="1600"/>
              <a:t>	* coma arreactivo. </a:t>
            </a:r>
            <a:br>
              <a:rPr lang="es-ES" sz="1600"/>
            </a:br>
            <a:r>
              <a:rPr lang="es-ES" sz="1600">
                <a:solidFill>
                  <a:schemeClr val="bg2"/>
                </a:solidFill>
              </a:rPr>
              <a:t>B) Exploración neurológica troncoencefálica :</a:t>
            </a:r>
          </a:p>
          <a:p>
            <a:pPr marL="342900" indent="-342900">
              <a:lnSpc>
                <a:spcPct val="130000"/>
              </a:lnSpc>
              <a:spcBef>
                <a:spcPct val="20000"/>
              </a:spcBef>
            </a:pPr>
            <a:r>
              <a:rPr lang="es-ES" sz="1600"/>
              <a:t>    * ausencia de reflejo fotomotor </a:t>
            </a:r>
            <a:br>
              <a:rPr lang="es-ES" sz="1600"/>
            </a:br>
            <a:r>
              <a:rPr lang="es-ES" sz="1600"/>
              <a:t>* ausencia de reflejo corneal </a:t>
            </a:r>
            <a:br>
              <a:rPr lang="es-ES" sz="1600"/>
            </a:br>
            <a:r>
              <a:rPr lang="es-ES" sz="1600"/>
              <a:t>* ausencia de reflejo oculocefálico </a:t>
            </a:r>
            <a:br>
              <a:rPr lang="es-ES" sz="1600"/>
            </a:br>
            <a:r>
              <a:rPr lang="es-ES" sz="1600"/>
              <a:t>* ausencia de reflejo oculovestibular </a:t>
            </a:r>
            <a:br>
              <a:rPr lang="es-ES" sz="1600"/>
            </a:br>
            <a:r>
              <a:rPr lang="es-ES" sz="1600"/>
              <a:t>* ausencia de reflejo nauseoso </a:t>
            </a:r>
            <a:br>
              <a:rPr lang="es-ES" sz="1600"/>
            </a:br>
            <a:r>
              <a:rPr lang="es-ES" sz="1600"/>
              <a:t>* ausencia de reflejo tusígeno </a:t>
            </a:r>
            <a:br>
              <a:rPr lang="es-ES" sz="1600"/>
            </a:br>
            <a:r>
              <a:rPr lang="es-ES" sz="1600"/>
              <a:t>* ausencia de respiración espontánea </a:t>
            </a:r>
            <a:br>
              <a:rPr lang="es-ES" sz="1600"/>
            </a:br>
            <a:r>
              <a:rPr lang="es-ES" sz="1600"/>
              <a:t>* ausencia de respuesta al Test de Atropina</a:t>
            </a:r>
          </a:p>
          <a:p>
            <a:pPr marL="342900" indent="-342900">
              <a:lnSpc>
                <a:spcPct val="130000"/>
              </a:lnSpc>
              <a:spcBef>
                <a:spcPct val="20000"/>
              </a:spcBef>
            </a:pPr>
            <a:r>
              <a:rPr lang="es-ES" sz="1600"/>
              <a:t>	 Puede existir actividad motora de origen medular, tanto de tipo reflejo como espontánea. </a:t>
            </a:r>
            <a:br>
              <a:rPr lang="es-ES" sz="1600"/>
            </a:br>
            <a:r>
              <a:rPr lang="es-ES" sz="1600">
                <a:solidFill>
                  <a:schemeClr val="bg2"/>
                </a:solidFill>
              </a:rPr>
              <a:t>C) Periodo de observación:</a:t>
            </a:r>
            <a:r>
              <a:rPr lang="es-ES" sz="1600"/>
              <a:t>  6 horas (según edad).</a:t>
            </a:r>
          </a:p>
          <a:p>
            <a:pPr marL="342900" indent="-342900">
              <a:lnSpc>
                <a:spcPct val="130000"/>
              </a:lnSpc>
              <a:spcBef>
                <a:spcPct val="20000"/>
              </a:spcBef>
            </a:pPr>
            <a:r>
              <a:rPr lang="es-ES" sz="1600"/>
              <a:t>	</a:t>
            </a:r>
            <a:r>
              <a:rPr lang="es-ES" sz="1600">
                <a:solidFill>
                  <a:schemeClr val="bg2"/>
                </a:solidFill>
              </a:rPr>
              <a:t>D) EEG</a:t>
            </a:r>
            <a:r>
              <a:rPr lang="es-ES" sz="1600"/>
              <a:t> y/o un método diagnóstico instrumental, que confirme la ausencia de función de los hemisferios cerebrales </a:t>
            </a:r>
          </a:p>
        </p:txBody>
      </p:sp>
      <p:grpSp>
        <p:nvGrpSpPr>
          <p:cNvPr id="47108" name="Group 4"/>
          <p:cNvGrpSpPr>
            <a:grpSpLocks/>
          </p:cNvGrpSpPr>
          <p:nvPr/>
        </p:nvGrpSpPr>
        <p:grpSpPr bwMode="auto">
          <a:xfrm>
            <a:off x="-38100" y="76200"/>
            <a:ext cx="9191625" cy="906463"/>
            <a:chOff x="-24" y="48"/>
            <a:chExt cx="5790" cy="571"/>
          </a:xfrm>
        </p:grpSpPr>
        <p:pic>
          <p:nvPicPr>
            <p:cNvPr id="47109" name="Picture 5"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47110" name="Text Box 6"/>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47111" name="Line 7"/>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47112" name="Text Box 8"/>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47113" name="Picture 9"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blind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1790700"/>
            <a:ext cx="9144000" cy="2473325"/>
          </a:xfrm>
          <a:prstGeom prst="rect">
            <a:avLst/>
          </a:prstGeom>
          <a:noFill/>
          <a:ln w="9525">
            <a:noFill/>
            <a:miter lim="800000"/>
            <a:headEnd/>
            <a:tailEnd/>
          </a:ln>
          <a:effectLst/>
        </p:spPr>
        <p:txBody>
          <a:bodyPr>
            <a:spAutoFit/>
          </a:bodyPr>
          <a:lstStyle/>
          <a:p>
            <a:pPr algn="just" eaLnBrk="0" hangingPunct="0">
              <a:lnSpc>
                <a:spcPct val="130000"/>
              </a:lnSpc>
            </a:pPr>
            <a:r>
              <a:rPr lang="es-ES" sz="2000"/>
              <a:t>	La combinación de diagnóstico clínico e instrumental garantiza la irreversibilidad del paciente y por tanto su muerte. Es por ello, que en el caso de que la familia rechace la opción de la donación o los órganos del donante sean descartados por motivos clínicos, el Servicio donde se halle el posible donante puede proceder a su desconexión ya que el paciente ha fallecido. </a:t>
            </a:r>
          </a:p>
        </p:txBody>
      </p:sp>
      <p:grpSp>
        <p:nvGrpSpPr>
          <p:cNvPr id="48131" name="Group 3"/>
          <p:cNvGrpSpPr>
            <a:grpSpLocks/>
          </p:cNvGrpSpPr>
          <p:nvPr/>
        </p:nvGrpSpPr>
        <p:grpSpPr bwMode="auto">
          <a:xfrm>
            <a:off x="-38100" y="76200"/>
            <a:ext cx="9191625" cy="906463"/>
            <a:chOff x="-24" y="48"/>
            <a:chExt cx="5790" cy="571"/>
          </a:xfrm>
        </p:grpSpPr>
        <p:pic>
          <p:nvPicPr>
            <p:cNvPr id="48132" name="Picture 4"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48133" name="Text Box 5"/>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48134" name="Line 6"/>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48135" name="Text Box 7"/>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48136" name="Picture 8"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2348880"/>
            <a:ext cx="5472608" cy="1938992"/>
          </a:xfrm>
          <a:prstGeom prst="rect">
            <a:avLst/>
          </a:prstGeom>
        </p:spPr>
        <p:txBody>
          <a:bodyPr wrap="square">
            <a:spAutoFit/>
          </a:bodyPr>
          <a:lstStyle/>
          <a:p>
            <a:r>
              <a:rPr lang="es-AR" sz="2400" b="0" dirty="0"/>
              <a:t>En memoria de un </a:t>
            </a:r>
            <a:r>
              <a:rPr lang="es-AR" sz="2400" b="0" dirty="0" err="1"/>
              <a:t>Leon</a:t>
            </a:r>
            <a:r>
              <a:rPr lang="es-AR" sz="2400" b="0" dirty="0"/>
              <a:t> que nos ha enseñado la lucha y ha dejado huellas.</a:t>
            </a:r>
            <a:r>
              <a:rPr lang="es-AR" sz="2400" dirty="0" smtClean="0"/>
              <a:t/>
            </a:r>
            <a:br>
              <a:rPr lang="es-AR" sz="2400" dirty="0" smtClean="0"/>
            </a:br>
            <a:r>
              <a:rPr lang="es-AR" sz="2400" b="0" dirty="0"/>
              <a:t>“QUE EL LEGADO DE RENZO NOS AYUDE A AMAR LA VIDA MAS ALLA DEL DOLOR</a:t>
            </a:r>
            <a:r>
              <a:rPr lang="es-AR" b="0" dirty="0"/>
              <a:t>”</a:t>
            </a:r>
            <a:endParaRPr lang="es-AR" dirty="0"/>
          </a:p>
        </p:txBody>
      </p:sp>
      <p:sp>
        <p:nvSpPr>
          <p:cNvPr id="3" name="2 Rectángulo"/>
          <p:cNvSpPr/>
          <p:nvPr/>
        </p:nvSpPr>
        <p:spPr>
          <a:xfrm>
            <a:off x="1475656" y="908720"/>
            <a:ext cx="6120680" cy="800219"/>
          </a:xfrm>
          <a:prstGeom prst="rect">
            <a:avLst/>
          </a:prstGeom>
        </p:spPr>
        <p:txBody>
          <a:bodyPr wrap="square">
            <a:spAutoFit/>
          </a:bodyPr>
          <a:lstStyle/>
          <a:p>
            <a:r>
              <a:rPr lang="es-AR" sz="2400" dirty="0" smtClean="0"/>
              <a:t> </a:t>
            </a:r>
            <a:r>
              <a:rPr lang="es-AR" sz="2400" dirty="0" smtClean="0"/>
              <a:t>Fundación </a:t>
            </a:r>
            <a:r>
              <a:rPr lang="es-AR" sz="2400" dirty="0"/>
              <a:t>"Renzo Salvatore Antonelli</a:t>
            </a:r>
            <a:r>
              <a:rPr lang="es-AR" sz="2800" dirty="0"/>
              <a:t>"</a:t>
            </a:r>
          </a:p>
          <a:p>
            <a:r>
              <a:rPr lang="es-AR" b="0" dirty="0" smtClean="0"/>
              <a:t>  Organización </a:t>
            </a:r>
            <a:r>
              <a:rPr lang="es-AR" b="0" dirty="0"/>
              <a:t>sin fines de lucro</a:t>
            </a:r>
          </a:p>
        </p:txBody>
      </p:sp>
    </p:spTree>
  </p:cSld>
  <p:clrMapOvr>
    <a:masterClrMapping/>
  </p:clrMapOvr>
  <p:transition>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Gracias</a:t>
            </a:r>
            <a:endParaRPr lang="es-AR" dirty="0"/>
          </a:p>
        </p:txBody>
      </p:sp>
      <p:pic>
        <p:nvPicPr>
          <p:cNvPr id="4" name="3 Marcador de contenido" descr="renzo02-600x360.jpg"/>
          <p:cNvPicPr>
            <a:picLocks noGrp="1" noChangeAspect="1"/>
          </p:cNvPicPr>
          <p:nvPr>
            <p:ph idx="1"/>
          </p:nvPr>
        </p:nvPicPr>
        <p:blipFill>
          <a:blip r:embed="rId2" cstate="print"/>
          <a:stretch>
            <a:fillRect/>
          </a:stretch>
        </p:blipFill>
        <p:spPr>
          <a:xfrm>
            <a:off x="1331640" y="1628800"/>
            <a:ext cx="6408712" cy="3960440"/>
          </a:xfrm>
        </p:spPr>
      </p:pic>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Donación-de-Órganos.jpeg"/>
          <p:cNvPicPr>
            <a:picLocks noGrp="1" noChangeAspect="1"/>
          </p:cNvPicPr>
          <p:nvPr>
            <p:ph idx="1"/>
          </p:nvPr>
        </p:nvPicPr>
        <p:blipFill>
          <a:blip r:embed="rId2" cstate="print"/>
          <a:stretch>
            <a:fillRect/>
          </a:stretch>
        </p:blipFill>
        <p:spPr>
          <a:xfrm>
            <a:off x="785786" y="723075"/>
            <a:ext cx="7500990" cy="5556289"/>
          </a:xfrm>
        </p:spPr>
      </p:pic>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ot1.jpg"/>
          <p:cNvPicPr>
            <a:picLocks noGrp="1" noChangeAspect="1"/>
          </p:cNvPicPr>
          <p:nvPr>
            <p:ph idx="1"/>
          </p:nvPr>
        </p:nvPicPr>
        <p:blipFill>
          <a:blip r:embed="rId2" cstate="print"/>
          <a:stretch>
            <a:fillRect/>
          </a:stretch>
        </p:blipFill>
        <p:spPr>
          <a:xfrm>
            <a:off x="1571603" y="1142984"/>
            <a:ext cx="6177427" cy="4569604"/>
          </a:xfrm>
        </p:spPr>
      </p:pic>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620688"/>
            <a:ext cx="6192688" cy="523220"/>
          </a:xfrm>
          <a:prstGeom prst="rect">
            <a:avLst/>
          </a:prstGeom>
        </p:spPr>
        <p:txBody>
          <a:bodyPr wrap="square">
            <a:spAutoFit/>
          </a:bodyPr>
          <a:lstStyle/>
          <a:p>
            <a:r>
              <a:rPr lang="es-AR" sz="2800" dirty="0" smtClean="0"/>
              <a:t>  Ley 26.066 del Donante Presunto</a:t>
            </a:r>
            <a:endParaRPr lang="es-AR" sz="2800" dirty="0"/>
          </a:p>
        </p:txBody>
      </p:sp>
      <p:sp>
        <p:nvSpPr>
          <p:cNvPr id="3" name="2 Rectángulo"/>
          <p:cNvSpPr/>
          <p:nvPr/>
        </p:nvSpPr>
        <p:spPr>
          <a:xfrm>
            <a:off x="1331640" y="1844824"/>
            <a:ext cx="6624736" cy="4154984"/>
          </a:xfrm>
          <a:prstGeom prst="rect">
            <a:avLst/>
          </a:prstGeom>
        </p:spPr>
        <p:txBody>
          <a:bodyPr wrap="square">
            <a:spAutoFit/>
          </a:bodyPr>
          <a:lstStyle/>
          <a:p>
            <a:r>
              <a:rPr lang="es-AR" sz="2400" b="0" dirty="0" smtClean="0"/>
              <a:t>La Ley destaca que, en el caso de órganos provenientes de donantes cadavéricos, quien debe disponer de su cuerpo para después de su muerte es el mismo donante, reafirmando el principio de autonomí­a. Por tanto, cada ciudadano puede decidir en vida acerca de la donación de órganos manifestando su voluntad afirmativa o su oposición. De no existir manifestación expresa, la Ley presume que la persona es donante; sin embargo, se consulta a la familia sobre la voluntad del fallecido.</a:t>
            </a:r>
            <a:endParaRPr lang="es-AR" sz="2400"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620688"/>
            <a:ext cx="4572000" cy="1138773"/>
          </a:xfrm>
          <a:prstGeom prst="rect">
            <a:avLst/>
          </a:prstGeom>
        </p:spPr>
        <p:txBody>
          <a:bodyPr wrap="square">
            <a:spAutoFit/>
          </a:bodyPr>
          <a:lstStyle/>
          <a:p>
            <a:r>
              <a:rPr lang="es-AR" sz="2800" dirty="0" smtClean="0"/>
              <a:t>   </a:t>
            </a:r>
            <a:r>
              <a:rPr lang="es-AR" sz="3200" dirty="0" smtClean="0">
                <a:solidFill>
                  <a:srgbClr val="FF0000"/>
                </a:solidFill>
              </a:rPr>
              <a:t>Cómo </a:t>
            </a:r>
            <a:r>
              <a:rPr lang="es-AR" sz="3200" dirty="0">
                <a:solidFill>
                  <a:srgbClr val="FF0000"/>
                </a:solidFill>
              </a:rPr>
              <a:t>Ser Donante</a:t>
            </a:r>
          </a:p>
          <a:p>
            <a:r>
              <a:rPr lang="es-AR" b="0" dirty="0"/>
              <a:t/>
            </a:r>
            <a:br>
              <a:rPr lang="es-AR" b="0" dirty="0"/>
            </a:br>
            <a:endParaRPr lang="es-AR" dirty="0"/>
          </a:p>
        </p:txBody>
      </p:sp>
      <p:sp>
        <p:nvSpPr>
          <p:cNvPr id="3" name="2 Rectángulo"/>
          <p:cNvSpPr/>
          <p:nvPr/>
        </p:nvSpPr>
        <p:spPr>
          <a:xfrm>
            <a:off x="971600" y="1628801"/>
            <a:ext cx="5886400" cy="677108"/>
          </a:xfrm>
          <a:prstGeom prst="rect">
            <a:avLst/>
          </a:prstGeom>
        </p:spPr>
        <p:txBody>
          <a:bodyPr wrap="square">
            <a:spAutoFit/>
          </a:bodyPr>
          <a:lstStyle/>
          <a:p>
            <a:r>
              <a:rPr lang="es-AR" dirty="0" smtClean="0"/>
              <a:t> </a:t>
            </a:r>
          </a:p>
          <a:p>
            <a:r>
              <a:rPr lang="es-AR" sz="2000" dirty="0" smtClean="0"/>
              <a:t> Registrándote </a:t>
            </a:r>
            <a:r>
              <a:rPr lang="es-AR" sz="2000" dirty="0"/>
              <a:t>a través de la web del INCUCAI</a:t>
            </a:r>
          </a:p>
        </p:txBody>
      </p:sp>
      <p:sp>
        <p:nvSpPr>
          <p:cNvPr id="4" name="3 Rectángulo"/>
          <p:cNvSpPr/>
          <p:nvPr/>
        </p:nvSpPr>
        <p:spPr>
          <a:xfrm>
            <a:off x="1043608" y="2132857"/>
            <a:ext cx="5814392" cy="1261884"/>
          </a:xfrm>
          <a:prstGeom prst="rect">
            <a:avLst/>
          </a:prstGeom>
        </p:spPr>
        <p:txBody>
          <a:bodyPr wrap="square">
            <a:spAutoFit/>
          </a:bodyPr>
          <a:lstStyle/>
          <a:p>
            <a:endParaRPr lang="es-AR" dirty="0" smtClean="0"/>
          </a:p>
          <a:p>
            <a:endParaRPr lang="es-AR" dirty="0"/>
          </a:p>
          <a:p>
            <a:r>
              <a:rPr lang="es-AR" sz="2000" dirty="0" smtClean="0"/>
              <a:t>Llamando </a:t>
            </a:r>
            <a:r>
              <a:rPr lang="es-AR" sz="2000" dirty="0"/>
              <a:t>a la línea </a:t>
            </a:r>
            <a:r>
              <a:rPr lang="es-AR" sz="2000" b="0" dirty="0"/>
              <a:t>telefónica</a:t>
            </a:r>
            <a:r>
              <a:rPr lang="es-AR" sz="2000" dirty="0"/>
              <a:t> gratuita del INCUCAI, 0800 555 4628 (INCU).</a:t>
            </a:r>
          </a:p>
        </p:txBody>
      </p:sp>
      <p:sp>
        <p:nvSpPr>
          <p:cNvPr id="5" name="4 Rectángulo"/>
          <p:cNvSpPr/>
          <p:nvPr/>
        </p:nvSpPr>
        <p:spPr>
          <a:xfrm>
            <a:off x="1043608" y="2708920"/>
            <a:ext cx="5814392" cy="1538883"/>
          </a:xfrm>
          <a:prstGeom prst="rect">
            <a:avLst/>
          </a:prstGeom>
        </p:spPr>
        <p:txBody>
          <a:bodyPr wrap="square">
            <a:spAutoFit/>
          </a:bodyPr>
          <a:lstStyle/>
          <a:p>
            <a:endParaRPr lang="es-AR" dirty="0" smtClean="0"/>
          </a:p>
          <a:p>
            <a:endParaRPr lang="es-AR" dirty="0"/>
          </a:p>
          <a:p>
            <a:endParaRPr lang="es-AR" dirty="0" smtClean="0"/>
          </a:p>
          <a:p>
            <a:r>
              <a:rPr lang="es-AR" sz="2000" dirty="0" smtClean="0"/>
              <a:t>Asentándolo </a:t>
            </a:r>
            <a:r>
              <a:rPr lang="es-AR" sz="2000" dirty="0"/>
              <a:t>en el momento de tramitar el nuevo </a:t>
            </a:r>
            <a:r>
              <a:rPr lang="es-AR" sz="2000" dirty="0" smtClean="0"/>
              <a:t>Documento </a:t>
            </a:r>
            <a:r>
              <a:rPr lang="es-AR" sz="2000" dirty="0"/>
              <a:t>Nacional de </a:t>
            </a:r>
            <a:r>
              <a:rPr lang="es-AR" sz="2000" b="0" dirty="0"/>
              <a:t>Identidad</a:t>
            </a:r>
          </a:p>
        </p:txBody>
      </p:sp>
      <p:sp>
        <p:nvSpPr>
          <p:cNvPr id="6" name="5 Rectángulo"/>
          <p:cNvSpPr/>
          <p:nvPr/>
        </p:nvSpPr>
        <p:spPr>
          <a:xfrm>
            <a:off x="1043608" y="3356992"/>
            <a:ext cx="5904656" cy="1508105"/>
          </a:xfrm>
          <a:prstGeom prst="rect">
            <a:avLst/>
          </a:prstGeom>
        </p:spPr>
        <p:txBody>
          <a:bodyPr wrap="square">
            <a:spAutoFit/>
          </a:bodyPr>
          <a:lstStyle/>
          <a:p>
            <a:endParaRPr lang="es-AR" dirty="0" smtClean="0"/>
          </a:p>
          <a:p>
            <a:endParaRPr lang="es-AR" dirty="0"/>
          </a:p>
          <a:p>
            <a:endParaRPr lang="es-AR" dirty="0" smtClean="0"/>
          </a:p>
          <a:p>
            <a:endParaRPr lang="es-AR" dirty="0"/>
          </a:p>
          <a:p>
            <a:r>
              <a:rPr lang="es-AR" sz="2000" dirty="0" smtClean="0"/>
              <a:t>Firmando </a:t>
            </a:r>
            <a:r>
              <a:rPr lang="es-AR" sz="2000" dirty="0"/>
              <a:t>un acta de expresión de voluntad</a:t>
            </a:r>
            <a:r>
              <a:rPr lang="es-AR" dirty="0"/>
              <a:t>.</a:t>
            </a:r>
          </a:p>
        </p:txBody>
      </p:sp>
      <p:sp>
        <p:nvSpPr>
          <p:cNvPr id="8" name="7 Rectángulo"/>
          <p:cNvSpPr/>
          <p:nvPr/>
        </p:nvSpPr>
        <p:spPr>
          <a:xfrm>
            <a:off x="1043608" y="4365104"/>
            <a:ext cx="5814392" cy="1323439"/>
          </a:xfrm>
          <a:prstGeom prst="rect">
            <a:avLst/>
          </a:prstGeom>
        </p:spPr>
        <p:txBody>
          <a:bodyPr wrap="square">
            <a:spAutoFit/>
          </a:bodyPr>
          <a:lstStyle/>
          <a:p>
            <a:endParaRPr lang="es-AR" sz="2000" dirty="0" smtClean="0"/>
          </a:p>
          <a:p>
            <a:endParaRPr lang="es-AR" sz="2000" dirty="0"/>
          </a:p>
          <a:p>
            <a:endParaRPr lang="es-AR" sz="2000" dirty="0" smtClean="0"/>
          </a:p>
          <a:p>
            <a:r>
              <a:rPr lang="es-AR" sz="2000" dirty="0" smtClean="0"/>
              <a:t>Para </a:t>
            </a:r>
            <a:r>
              <a:rPr lang="es-AR" sz="2000" dirty="0"/>
              <a:t>manifestar la oposición a la donación</a:t>
            </a:r>
            <a:r>
              <a:rPr lang="es-AR" dirty="0"/>
              <a:t>.</a:t>
            </a:r>
          </a:p>
        </p:txBody>
      </p:sp>
    </p:spTree>
  </p:cSld>
  <p:clrMapOvr>
    <a:masterClrMapping/>
  </p:clrMapOvr>
  <p:transition>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98500" y="1077913"/>
            <a:ext cx="8064500" cy="427037"/>
          </a:xfrm>
          <a:prstGeom prst="rect">
            <a:avLst/>
          </a:prstGeom>
          <a:noFill/>
          <a:ln w="9525">
            <a:noFill/>
            <a:miter lim="800000"/>
            <a:headEnd/>
            <a:tailEnd/>
          </a:ln>
          <a:effectLst/>
        </p:spPr>
        <p:txBody>
          <a:bodyPr wrap="none">
            <a:spAutoFit/>
          </a:bodyPr>
          <a:lstStyle/>
          <a:p>
            <a:pPr eaLnBrk="0" hangingPunct="0"/>
            <a:r>
              <a:rPr lang="es-ES_tradnl" sz="2200" dirty="0"/>
              <a:t>ETAPAS DEL PROCESO DE </a:t>
            </a:r>
            <a:r>
              <a:rPr lang="es-ES_tradnl" sz="2200" dirty="0" smtClean="0"/>
              <a:t>PROCURACIÓN </a:t>
            </a:r>
            <a:r>
              <a:rPr lang="es-ES_tradnl" sz="2200" dirty="0"/>
              <a:t>DE </a:t>
            </a:r>
            <a:r>
              <a:rPr lang="es-ES_tradnl" sz="2200" dirty="0" smtClean="0"/>
              <a:t>ÓRGANOS</a:t>
            </a:r>
            <a:endParaRPr lang="es-ES_tradnl" sz="2200" dirty="0"/>
          </a:p>
        </p:txBody>
      </p:sp>
      <p:sp>
        <p:nvSpPr>
          <p:cNvPr id="23555" name="Text Box 3"/>
          <p:cNvSpPr txBox="1">
            <a:spLocks noChangeArrowheads="1"/>
          </p:cNvSpPr>
          <p:nvPr/>
        </p:nvSpPr>
        <p:spPr bwMode="auto">
          <a:xfrm>
            <a:off x="685800" y="2008188"/>
            <a:ext cx="4078288" cy="4664075"/>
          </a:xfrm>
          <a:prstGeom prst="rect">
            <a:avLst/>
          </a:prstGeom>
          <a:noFill/>
          <a:ln w="9525">
            <a:noFill/>
            <a:miter lim="800000"/>
            <a:headEnd/>
            <a:tailEnd/>
          </a:ln>
          <a:effectLst/>
        </p:spPr>
        <p:txBody>
          <a:bodyPr wrap="none">
            <a:spAutoFit/>
          </a:bodyPr>
          <a:lstStyle/>
          <a:p>
            <a:pPr eaLnBrk="0" hangingPunct="0"/>
            <a:r>
              <a:rPr lang="es-ES_tradnl" sz="2000"/>
              <a:t>Detección del potencial donante</a:t>
            </a:r>
          </a:p>
          <a:p>
            <a:pPr eaLnBrk="0" hangingPunct="0"/>
            <a:endParaRPr lang="es-ES_tradnl" sz="2000"/>
          </a:p>
          <a:p>
            <a:pPr eaLnBrk="0" hangingPunct="0"/>
            <a:r>
              <a:rPr lang="es-ES_tradnl" sz="2000"/>
              <a:t>Mantenimiento del Donante</a:t>
            </a:r>
          </a:p>
          <a:p>
            <a:pPr eaLnBrk="0" hangingPunct="0"/>
            <a:endParaRPr lang="es-ES_tradnl" sz="2000"/>
          </a:p>
          <a:p>
            <a:pPr eaLnBrk="0" hangingPunct="0"/>
            <a:r>
              <a:rPr lang="es-ES_tradnl" sz="2000"/>
              <a:t>Diagnóstico de Muerte Cerebral</a:t>
            </a:r>
          </a:p>
          <a:p>
            <a:pPr eaLnBrk="0" hangingPunct="0"/>
            <a:endParaRPr lang="es-ES_tradnl" sz="2000"/>
          </a:p>
          <a:p>
            <a:pPr eaLnBrk="0" hangingPunct="0"/>
            <a:r>
              <a:rPr lang="es-ES_tradnl" sz="2000"/>
              <a:t>Entrevista Familiar</a:t>
            </a:r>
          </a:p>
          <a:p>
            <a:pPr eaLnBrk="0" hangingPunct="0"/>
            <a:endParaRPr lang="es-ES_tradnl" sz="2000"/>
          </a:p>
          <a:p>
            <a:pPr eaLnBrk="0" hangingPunct="0"/>
            <a:r>
              <a:rPr lang="es-ES_tradnl" sz="2000"/>
              <a:t>Autorización Judicial</a:t>
            </a:r>
          </a:p>
          <a:p>
            <a:pPr eaLnBrk="0" hangingPunct="0"/>
            <a:endParaRPr lang="es-ES_tradnl" sz="2000"/>
          </a:p>
          <a:p>
            <a:pPr eaLnBrk="0" hangingPunct="0"/>
            <a:r>
              <a:rPr lang="es-ES_tradnl" sz="2000"/>
              <a:t>Distribución de Organos</a:t>
            </a:r>
          </a:p>
          <a:p>
            <a:pPr eaLnBrk="0" hangingPunct="0"/>
            <a:endParaRPr lang="es-ES_tradnl" sz="2000"/>
          </a:p>
          <a:p>
            <a:pPr eaLnBrk="0" hangingPunct="0"/>
            <a:r>
              <a:rPr lang="es-ES_tradnl" sz="2000"/>
              <a:t>Coordinación de la Ablación</a:t>
            </a:r>
          </a:p>
          <a:p>
            <a:pPr eaLnBrk="0" hangingPunct="0"/>
            <a:endParaRPr lang="es-ES_tradnl" sz="2000"/>
          </a:p>
          <a:p>
            <a:pPr eaLnBrk="0" hangingPunct="0"/>
            <a:r>
              <a:rPr lang="es-ES_tradnl" sz="2000"/>
              <a:t>Trasplante</a:t>
            </a:r>
          </a:p>
        </p:txBody>
      </p:sp>
      <p:grpSp>
        <p:nvGrpSpPr>
          <p:cNvPr id="23558" name="Group 6"/>
          <p:cNvGrpSpPr>
            <a:grpSpLocks/>
          </p:cNvGrpSpPr>
          <p:nvPr/>
        </p:nvGrpSpPr>
        <p:grpSpPr bwMode="auto">
          <a:xfrm>
            <a:off x="-38100" y="76200"/>
            <a:ext cx="9191625" cy="906463"/>
            <a:chOff x="-24" y="48"/>
            <a:chExt cx="5790" cy="571"/>
          </a:xfrm>
        </p:grpSpPr>
        <p:pic>
          <p:nvPicPr>
            <p:cNvPr id="23559" name="Picture 7" descr="escudo de cordoba"/>
            <p:cNvPicPr>
              <a:picLocks noChangeAspect="1" noChangeArrowheads="1"/>
            </p:cNvPicPr>
            <p:nvPr/>
          </p:nvPicPr>
          <p:blipFill>
            <a:blip r:embed="rId2" cstate="print"/>
            <a:srcRect/>
            <a:stretch>
              <a:fillRect/>
            </a:stretch>
          </p:blipFill>
          <p:spPr bwMode="auto">
            <a:xfrm>
              <a:off x="216" y="88"/>
              <a:ext cx="428" cy="332"/>
            </a:xfrm>
            <a:prstGeom prst="rect">
              <a:avLst/>
            </a:prstGeom>
            <a:noFill/>
          </p:spPr>
        </p:pic>
        <p:sp>
          <p:nvSpPr>
            <p:cNvPr id="23560" name="Text Box 8"/>
            <p:cNvSpPr txBox="1">
              <a:spLocks noChangeArrowheads="1"/>
            </p:cNvSpPr>
            <p:nvPr/>
          </p:nvSpPr>
          <p:spPr bwMode="auto">
            <a:xfrm>
              <a:off x="-24" y="398"/>
              <a:ext cx="920" cy="212"/>
            </a:xfrm>
            <a:prstGeom prst="rect">
              <a:avLst/>
            </a:prstGeom>
            <a:noFill/>
            <a:ln w="9525">
              <a:noFill/>
              <a:miter lim="800000"/>
              <a:headEnd/>
              <a:tailEnd/>
            </a:ln>
            <a:effectLst/>
          </p:spPr>
          <p:txBody>
            <a:bodyPr wrap="none">
              <a:spAutoFit/>
            </a:bodyPr>
            <a:lstStyle/>
            <a:p>
              <a:pPr algn="ctr" eaLnBrk="0" hangingPunct="0"/>
              <a:r>
                <a:rPr lang="es-ES_tradnl" sz="800"/>
                <a:t>GOBIERNO DE CORDOBA</a:t>
              </a:r>
            </a:p>
            <a:p>
              <a:pPr algn="ctr" eaLnBrk="0" hangingPunct="0"/>
              <a:r>
                <a:rPr lang="es-ES_tradnl" sz="800"/>
                <a:t>MINISTERIO DE SALUD</a:t>
              </a:r>
              <a:endParaRPr lang="es-ES" sz="800"/>
            </a:p>
          </p:txBody>
        </p:sp>
        <p:sp>
          <p:nvSpPr>
            <p:cNvPr id="23561" name="Line 9"/>
            <p:cNvSpPr>
              <a:spLocks noChangeShapeType="1"/>
            </p:cNvSpPr>
            <p:nvPr/>
          </p:nvSpPr>
          <p:spPr bwMode="auto">
            <a:xfrm>
              <a:off x="6" y="619"/>
              <a:ext cx="5760" cy="0"/>
            </a:xfrm>
            <a:prstGeom prst="line">
              <a:avLst/>
            </a:prstGeom>
            <a:noFill/>
            <a:ln w="9525">
              <a:solidFill>
                <a:schemeClr val="tx1"/>
              </a:solidFill>
              <a:round/>
              <a:headEnd/>
              <a:tailEnd/>
            </a:ln>
            <a:effectLst/>
          </p:spPr>
          <p:txBody>
            <a:bodyPr/>
            <a:lstStyle/>
            <a:p>
              <a:endParaRPr lang="es-AR"/>
            </a:p>
          </p:txBody>
        </p:sp>
        <p:sp>
          <p:nvSpPr>
            <p:cNvPr id="23562" name="Text Box 10"/>
            <p:cNvSpPr txBox="1">
              <a:spLocks noChangeArrowheads="1"/>
            </p:cNvSpPr>
            <p:nvPr/>
          </p:nvSpPr>
          <p:spPr bwMode="auto">
            <a:xfrm>
              <a:off x="1562" y="241"/>
              <a:ext cx="2618" cy="154"/>
            </a:xfrm>
            <a:prstGeom prst="rect">
              <a:avLst/>
            </a:prstGeom>
            <a:noFill/>
            <a:ln w="9525">
              <a:noFill/>
              <a:miter lim="800000"/>
              <a:headEnd/>
              <a:tailEnd/>
            </a:ln>
            <a:effectLst/>
          </p:spPr>
          <p:txBody>
            <a:bodyPr wrap="none">
              <a:spAutoFit/>
            </a:bodyPr>
            <a:lstStyle/>
            <a:p>
              <a:pPr eaLnBrk="0" hangingPunct="0">
                <a:spcBef>
                  <a:spcPct val="20000"/>
                </a:spcBef>
              </a:pPr>
              <a:r>
                <a:rPr lang="en-US" sz="1000" i="1"/>
                <a:t>ENTE COORDINADOR DE ABLACION E IMPLANTE DE CORDOBA</a:t>
              </a:r>
              <a:endParaRPr lang="es-ES" sz="1000" i="1"/>
            </a:p>
          </p:txBody>
        </p:sp>
        <p:pic>
          <p:nvPicPr>
            <p:cNvPr id="23563" name="Picture 11" descr="logochico"/>
            <p:cNvPicPr>
              <a:picLocks noChangeAspect="1" noChangeArrowheads="1"/>
            </p:cNvPicPr>
            <p:nvPr/>
          </p:nvPicPr>
          <p:blipFill>
            <a:blip r:embed="rId3" cstate="print"/>
            <a:srcRect/>
            <a:stretch>
              <a:fillRect/>
            </a:stretch>
          </p:blipFill>
          <p:spPr bwMode="auto">
            <a:xfrm>
              <a:off x="5160" y="48"/>
              <a:ext cx="528" cy="508"/>
            </a:xfrm>
            <a:prstGeom prst="rect">
              <a:avLst/>
            </a:prstGeom>
            <a:noFill/>
          </p:spPr>
        </p:pic>
      </p:gr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866900" y="1155700"/>
            <a:ext cx="5410200" cy="762000"/>
          </a:xfrm>
          <a:prstGeom prst="rect">
            <a:avLst/>
          </a:prstGeom>
          <a:noFill/>
          <a:ln w="9525">
            <a:noFill/>
            <a:miter lim="800000"/>
            <a:headEnd/>
            <a:tailEnd/>
          </a:ln>
        </p:spPr>
        <p:txBody>
          <a:bodyPr anchor="ctr"/>
          <a:lstStyle/>
          <a:p>
            <a:pPr algn="ctr"/>
            <a:r>
              <a:rPr lang="es-ES_tradnl" sz="2200">
                <a:solidFill>
                  <a:schemeClr val="tx2"/>
                </a:solidFill>
              </a:rPr>
              <a:t>DENUNCIA DE POTENCIAL DONANTE</a:t>
            </a:r>
            <a:endParaRPr lang="es-ES" sz="2200">
              <a:solidFill>
                <a:schemeClr val="tx2"/>
              </a:solidFill>
            </a:endParaRPr>
          </a:p>
        </p:txBody>
      </p:sp>
      <p:sp>
        <p:nvSpPr>
          <p:cNvPr id="79875" name="Rectangle 3"/>
          <p:cNvSpPr>
            <a:spLocks noChangeArrowheads="1"/>
          </p:cNvSpPr>
          <p:nvPr/>
        </p:nvSpPr>
        <p:spPr bwMode="auto">
          <a:xfrm>
            <a:off x="76200" y="2343150"/>
            <a:ext cx="9010650" cy="2838450"/>
          </a:xfrm>
          <a:prstGeom prst="rect">
            <a:avLst/>
          </a:prstGeom>
          <a:noFill/>
          <a:ln w="9525">
            <a:noFill/>
            <a:miter lim="800000"/>
            <a:headEnd/>
            <a:tailEnd/>
          </a:ln>
          <a:effectLst/>
        </p:spPr>
        <p:txBody>
          <a:bodyPr/>
          <a:lstStyle/>
          <a:p>
            <a:pPr marL="342900" indent="-342900">
              <a:lnSpc>
                <a:spcPct val="130000"/>
              </a:lnSpc>
              <a:spcBef>
                <a:spcPct val="20000"/>
              </a:spcBef>
              <a:buFontTx/>
              <a:buChar char="•"/>
            </a:pPr>
            <a:r>
              <a:rPr lang="es-ES_tradnl" sz="2000" dirty="0">
                <a:solidFill>
                  <a:srgbClr val="FF0000"/>
                </a:solidFill>
              </a:rPr>
              <a:t>¿Quién? </a:t>
            </a:r>
            <a:r>
              <a:rPr lang="es-ES_tradnl" sz="2000" dirty="0"/>
              <a:t>MEDICO, ENFERMERO, FAMILIAR, ETC.</a:t>
            </a:r>
          </a:p>
          <a:p>
            <a:pPr marL="342900" indent="-342900">
              <a:lnSpc>
                <a:spcPct val="130000"/>
              </a:lnSpc>
              <a:spcBef>
                <a:spcPct val="20000"/>
              </a:spcBef>
              <a:buFontTx/>
              <a:buChar char="•"/>
            </a:pPr>
            <a:r>
              <a:rPr lang="es-ES_tradnl" sz="2000" dirty="0">
                <a:solidFill>
                  <a:srgbClr val="FF0000"/>
                </a:solidFill>
              </a:rPr>
              <a:t>¿Dónde? </a:t>
            </a:r>
            <a:r>
              <a:rPr lang="es-ES_tradnl" sz="2000" dirty="0"/>
              <a:t>UNIDAD DE TERAPIA INTENSIVA, UNIDAD CORONARIA, SERV. DE NEUROCIRUGÍA, SERV. DE EMERGENCIAS, GUARDIA, SHOCK ROOM.</a:t>
            </a:r>
          </a:p>
          <a:p>
            <a:pPr marL="342900" indent="-342900">
              <a:lnSpc>
                <a:spcPct val="130000"/>
              </a:lnSpc>
              <a:spcBef>
                <a:spcPct val="20000"/>
              </a:spcBef>
              <a:buFontTx/>
              <a:buChar char="•"/>
            </a:pPr>
            <a:r>
              <a:rPr lang="es-ES_tradnl" sz="2000" dirty="0">
                <a:solidFill>
                  <a:srgbClr val="FF0000"/>
                </a:solidFill>
              </a:rPr>
              <a:t>¿Cuándo? </a:t>
            </a:r>
            <a:r>
              <a:rPr lang="es-ES_tradnl" sz="2000" dirty="0"/>
              <a:t>INMEDIATAMENTE</a:t>
            </a:r>
          </a:p>
          <a:p>
            <a:pPr marL="342900" indent="-342900">
              <a:lnSpc>
                <a:spcPct val="130000"/>
              </a:lnSpc>
              <a:spcBef>
                <a:spcPct val="20000"/>
              </a:spcBef>
              <a:buFontTx/>
              <a:buChar char="•"/>
            </a:pPr>
            <a:r>
              <a:rPr lang="es-ES_tradnl" sz="2000" dirty="0">
                <a:solidFill>
                  <a:srgbClr val="FF0000"/>
                </a:solidFill>
              </a:rPr>
              <a:t>¿Cómo? </a:t>
            </a:r>
            <a:r>
              <a:rPr lang="es-ES_tradnl" sz="2000" dirty="0"/>
              <a:t>GMO JURISDICCIONAL, REGIONAL, NACIONAL</a:t>
            </a:r>
            <a:endParaRPr lang="es-ES" sz="2000" dirty="0"/>
          </a:p>
        </p:txBody>
      </p:sp>
      <p:grpSp>
        <p:nvGrpSpPr>
          <p:cNvPr id="79876" name="Group 4"/>
          <p:cNvGrpSpPr>
            <a:grpSpLocks/>
          </p:cNvGrpSpPr>
          <p:nvPr/>
        </p:nvGrpSpPr>
        <p:grpSpPr bwMode="auto">
          <a:xfrm>
            <a:off x="0" y="73025"/>
            <a:ext cx="9144000" cy="917575"/>
            <a:chOff x="0" y="46"/>
            <a:chExt cx="5760" cy="578"/>
          </a:xfrm>
        </p:grpSpPr>
        <p:sp>
          <p:nvSpPr>
            <p:cNvPr id="79877" name="Text Box 5"/>
            <p:cNvSpPr txBox="1">
              <a:spLocks noChangeArrowheads="1"/>
            </p:cNvSpPr>
            <p:nvPr/>
          </p:nvSpPr>
          <p:spPr bwMode="auto">
            <a:xfrm>
              <a:off x="1470" y="200"/>
              <a:ext cx="3018" cy="183"/>
            </a:xfrm>
            <a:prstGeom prst="rect">
              <a:avLst/>
            </a:prstGeom>
            <a:noFill/>
            <a:ln w="9525">
              <a:noFill/>
              <a:miter lim="800000"/>
              <a:headEnd/>
              <a:tailEnd/>
            </a:ln>
            <a:effectLst/>
          </p:spPr>
          <p:txBody>
            <a:bodyPr wrap="none">
              <a:spAutoFit/>
            </a:bodyPr>
            <a:lstStyle/>
            <a:p>
              <a:pPr eaLnBrk="0" hangingPunct="0">
                <a:spcBef>
                  <a:spcPct val="20000"/>
                </a:spcBef>
              </a:pPr>
              <a:r>
                <a:rPr lang="es-ES_tradnl" sz="1300" b="0">
                  <a:latin typeface="Eras Md BT" pitchFamily="34" charset="0"/>
                </a:rPr>
                <a:t>ENTE COORDINADOR DE ABLACION E IMPLANTE DE CORDOBA</a:t>
              </a:r>
              <a:endParaRPr lang="es-ES" sz="1300" b="0">
                <a:latin typeface="Eras Md BT" pitchFamily="34" charset="0"/>
              </a:endParaRPr>
            </a:p>
          </p:txBody>
        </p:sp>
        <p:pic>
          <p:nvPicPr>
            <p:cNvPr id="79878" name="Picture 6" descr="logochic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67" y="75"/>
              <a:ext cx="492" cy="473"/>
            </a:xfrm>
            <a:prstGeom prst="rect">
              <a:avLst/>
            </a:prstGeom>
            <a:noFill/>
            <a:ln>
              <a:noFill/>
            </a:ln>
          </p:spPr>
        </p:pic>
        <p:pic>
          <p:nvPicPr>
            <p:cNvPr id="79879" name="Picture 7" descr="escudo cordoba fondo logo"/>
            <p:cNvPicPr>
              <a:picLocks noChangeAspect="1" noChangeArrowheads="1"/>
            </p:cNvPicPr>
            <p:nvPr/>
          </p:nvPicPr>
          <p:blipFill>
            <a:blip r:embed="rId3" cstate="print">
              <a:clrChange>
                <a:clrFrom>
                  <a:srgbClr val="FFFBF2"/>
                </a:clrFrom>
                <a:clrTo>
                  <a:srgbClr val="FFFBF2">
                    <a:alpha val="0"/>
                  </a:srgbClr>
                </a:clrTo>
              </a:clrChange>
            </a:blip>
            <a:srcRect/>
            <a:stretch>
              <a:fillRect/>
            </a:stretch>
          </p:blipFill>
          <p:spPr bwMode="auto">
            <a:xfrm>
              <a:off x="468" y="46"/>
              <a:ext cx="288" cy="278"/>
            </a:xfrm>
            <a:prstGeom prst="rect">
              <a:avLst/>
            </a:prstGeom>
            <a:noFill/>
            <a:ln>
              <a:noFill/>
            </a:ln>
          </p:spPr>
        </p:pic>
        <p:sp>
          <p:nvSpPr>
            <p:cNvPr id="79880" name="Text Box 8"/>
            <p:cNvSpPr txBox="1">
              <a:spLocks noChangeArrowheads="1"/>
            </p:cNvSpPr>
            <p:nvPr/>
          </p:nvSpPr>
          <p:spPr bwMode="auto">
            <a:xfrm>
              <a:off x="144" y="288"/>
              <a:ext cx="920" cy="227"/>
            </a:xfrm>
            <a:prstGeom prst="rect">
              <a:avLst/>
            </a:prstGeom>
            <a:noFill/>
            <a:ln w="9525">
              <a:noFill/>
              <a:miter lim="800000"/>
              <a:headEnd/>
              <a:tailEnd/>
            </a:ln>
            <a:effectLst/>
          </p:spPr>
          <p:txBody>
            <a:bodyPr wrap="none">
              <a:spAutoFit/>
            </a:bodyPr>
            <a:lstStyle/>
            <a:p>
              <a:pPr algn="ctr" eaLnBrk="0" hangingPunct="0">
                <a:spcBef>
                  <a:spcPct val="20000"/>
                </a:spcBef>
              </a:pPr>
              <a:r>
                <a:rPr lang="es-ES_tradnl" sz="800"/>
                <a:t>GOBIERNO DE CORDOBA</a:t>
              </a:r>
            </a:p>
            <a:p>
              <a:pPr algn="ctr" eaLnBrk="0" hangingPunct="0">
                <a:spcBef>
                  <a:spcPct val="20000"/>
                </a:spcBef>
              </a:pPr>
              <a:r>
                <a:rPr lang="es-ES_tradnl" sz="800"/>
                <a:t>MINSTERIO DE SALUD</a:t>
              </a:r>
              <a:endParaRPr lang="es-ES" sz="800"/>
            </a:p>
          </p:txBody>
        </p:sp>
        <p:sp>
          <p:nvSpPr>
            <p:cNvPr id="79881" name="Line 9"/>
            <p:cNvSpPr>
              <a:spLocks noChangeShapeType="1"/>
            </p:cNvSpPr>
            <p:nvPr/>
          </p:nvSpPr>
          <p:spPr bwMode="auto">
            <a:xfrm>
              <a:off x="0" y="624"/>
              <a:ext cx="5760" cy="0"/>
            </a:xfrm>
            <a:prstGeom prst="line">
              <a:avLst/>
            </a:prstGeom>
            <a:noFill/>
            <a:ln w="9525">
              <a:solidFill>
                <a:schemeClr val="tx1"/>
              </a:solidFill>
              <a:round/>
              <a:headEnd/>
              <a:tailEnd/>
            </a:ln>
            <a:effectLst/>
          </p:spPr>
          <p:txBody>
            <a:bodyPr/>
            <a:lstStyle/>
            <a:p>
              <a:endParaRPr lang="es-AR"/>
            </a:p>
          </p:txBody>
        </p:sp>
      </p:gr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1"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1490</Words>
  <Application>Microsoft Office PowerPoint</Application>
  <PresentationFormat>Presentación en pantalla (4:3)</PresentationFormat>
  <Paragraphs>273</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EVALUACIÓN DEL POTENCIAL DONANTE</vt:lpstr>
      <vt:lpstr>Diapositiva 13</vt:lpstr>
      <vt:lpstr>NEOPLASIAS</vt:lpstr>
      <vt:lpstr> INFECCIONES</vt:lpstr>
      <vt:lpstr> OTRAS PATOLOGÍAS</vt:lpstr>
      <vt:lpstr>ANTECEDENTES DE INTERNACIÓN PSIQUIÁTRICA</vt:lpstr>
      <vt:lpstr>EMBARAZO</vt:lpstr>
      <vt:lpstr>Criterios Específicos de Selección para cada órgano y tejido</vt:lpstr>
      <vt:lpstr>CORAZON</vt:lpstr>
      <vt:lpstr>PULMON</vt:lpstr>
      <vt:lpstr>HIGADO</vt:lpstr>
      <vt:lpstr>PANCREAS</vt:lpstr>
      <vt:lpstr>RIÑON</vt:lpstr>
      <vt:lpstr>CORNEAS</vt:lpstr>
      <vt:lpstr>HOMOINJERTOS VALVULARES</vt:lpstr>
      <vt:lpstr>TEJIDO OSTEO ARTICULAR</vt:lpstr>
      <vt:lpstr>PIEL</vt:lpstr>
      <vt:lpstr>Diapositiva 29</vt:lpstr>
      <vt:lpstr>Diapositiva 30</vt:lpstr>
      <vt:lpstr>Diapositiva 31</vt:lpstr>
      <vt:lpstr>Diapositiva 32</vt:lpstr>
      <vt:lpstr>Diapositiva 33</vt:lpstr>
      <vt:lpstr>Diapositiva 34</vt:lpstr>
      <vt:lpstr>Diapositiva 35</vt:lpstr>
      <vt:lpstr>Diapositiva 36</vt:lpstr>
      <vt:lpstr>Diapositiva 37</vt:lpstr>
      <vt:lpstr>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WinuE</cp:lastModifiedBy>
  <cp:revision>24</cp:revision>
  <dcterms:created xsi:type="dcterms:W3CDTF">2007-09-20T17:46:35Z</dcterms:created>
  <dcterms:modified xsi:type="dcterms:W3CDTF">2014-08-29T12:21:01Z</dcterms:modified>
</cp:coreProperties>
</file>